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21"/>
  </p:notesMasterIdLst>
  <p:sldIdLst>
    <p:sldId id="256" r:id="rId2"/>
    <p:sldId id="257" r:id="rId3"/>
    <p:sldId id="258" r:id="rId4"/>
    <p:sldId id="259" r:id="rId5"/>
    <p:sldId id="264" r:id="rId6"/>
    <p:sldId id="265" r:id="rId7"/>
    <p:sldId id="266" r:id="rId8"/>
    <p:sldId id="272" r:id="rId9"/>
    <p:sldId id="268" r:id="rId10"/>
    <p:sldId id="269" r:id="rId11"/>
    <p:sldId id="260" r:id="rId12"/>
    <p:sldId id="263" r:id="rId13"/>
    <p:sldId id="273" r:id="rId14"/>
    <p:sldId id="274" r:id="rId15"/>
    <p:sldId id="262" r:id="rId16"/>
    <p:sldId id="270" r:id="rId17"/>
    <p:sldId id="271" r:id="rId18"/>
    <p:sldId id="261"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7" d="100"/>
          <a:sy n="107"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A4EFC5-1F8E-46C0-85EF-F9449FF343E3}" type="datetimeFigureOut">
              <a:rPr lang="en-US" smtClean="0"/>
              <a:t>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981065-B16B-499D-9262-AD3B6FA193E8}" type="slidenum">
              <a:rPr lang="en-US" smtClean="0"/>
              <a:t>‹#›</a:t>
            </a:fld>
            <a:endParaRPr lang="en-US"/>
          </a:p>
        </p:txBody>
      </p:sp>
    </p:spTree>
    <p:extLst>
      <p:ext uri="{BB962C8B-B14F-4D97-AF65-F5344CB8AC3E}">
        <p14:creationId xmlns:p14="http://schemas.microsoft.com/office/powerpoint/2010/main" val="2015431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981065-B16B-499D-9262-AD3B6FA193E8}" type="slidenum">
              <a:rPr lang="en-US" smtClean="0"/>
              <a:t>1</a:t>
            </a:fld>
            <a:endParaRPr lang="en-US"/>
          </a:p>
        </p:txBody>
      </p:sp>
    </p:spTree>
    <p:extLst>
      <p:ext uri="{BB962C8B-B14F-4D97-AF65-F5344CB8AC3E}">
        <p14:creationId xmlns:p14="http://schemas.microsoft.com/office/powerpoint/2010/main" val="892338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Generation Age Ranges</a:t>
            </a:r>
          </a:p>
          <a:p>
            <a:pPr marL="171450" indent="-171450">
              <a:buFont typeface="Arial" panose="020B0604020202020204" pitchFamily="34" charset="0"/>
              <a:buChar char="•"/>
            </a:pPr>
            <a:r>
              <a:rPr lang="en-US" dirty="0"/>
              <a:t>Gen Alpha </a:t>
            </a:r>
            <a:r>
              <a:rPr lang="en-US" b="0" i="0" u="none" strike="noStrike" dirty="0">
                <a:solidFill>
                  <a:srgbClr val="000000"/>
                </a:solidFill>
                <a:effectLst/>
                <a:latin typeface="-webkit-standard"/>
              </a:rPr>
              <a:t>0 - 11 years , Gen Z 12 - 27 years, Millennials 28 - 43 years, Gen X 44 - 59 years, Baby Boomers 60 - 78 years, Silent  Generation </a:t>
            </a:r>
            <a:r>
              <a:rPr lang="en-US" b="1" i="0" u="none" strike="noStrike" dirty="0">
                <a:solidFill>
                  <a:srgbClr val="000000"/>
                </a:solidFill>
                <a:effectLst/>
              </a:rPr>
              <a:t>:</a:t>
            </a:r>
            <a:r>
              <a:rPr lang="en-US" b="0" i="0" u="none" strike="noStrike" dirty="0">
                <a:solidFill>
                  <a:srgbClr val="000000"/>
                </a:solidFill>
                <a:effectLst/>
                <a:latin typeface="-webkit-standard"/>
              </a:rPr>
              <a:t> 79 - 96 years</a:t>
            </a:r>
            <a:endParaRPr lang="en-US" dirty="0"/>
          </a:p>
        </p:txBody>
      </p:sp>
      <p:sp>
        <p:nvSpPr>
          <p:cNvPr id="4" name="Slide Number Placeholder 3"/>
          <p:cNvSpPr>
            <a:spLocks noGrp="1"/>
          </p:cNvSpPr>
          <p:nvPr>
            <p:ph type="sldNum" sz="quarter" idx="5"/>
          </p:nvPr>
        </p:nvSpPr>
        <p:spPr/>
        <p:txBody>
          <a:bodyPr/>
          <a:lstStyle/>
          <a:p>
            <a:fld id="{0D981065-B16B-499D-9262-AD3B6FA193E8}" type="slidenum">
              <a:rPr lang="en-US" smtClean="0"/>
              <a:t>9</a:t>
            </a:fld>
            <a:endParaRPr lang="en-US"/>
          </a:p>
        </p:txBody>
      </p:sp>
    </p:spTree>
    <p:extLst>
      <p:ext uri="{BB962C8B-B14F-4D97-AF65-F5344CB8AC3E}">
        <p14:creationId xmlns:p14="http://schemas.microsoft.com/office/powerpoint/2010/main" val="107422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2024 consist of 5 month of Crime Data.</a:t>
            </a:r>
          </a:p>
        </p:txBody>
      </p:sp>
      <p:sp>
        <p:nvSpPr>
          <p:cNvPr id="4" name="Slide Number Placeholder 3"/>
          <p:cNvSpPr>
            <a:spLocks noGrp="1"/>
          </p:cNvSpPr>
          <p:nvPr>
            <p:ph type="sldNum" sz="quarter" idx="5"/>
          </p:nvPr>
        </p:nvSpPr>
        <p:spPr/>
        <p:txBody>
          <a:bodyPr/>
          <a:lstStyle/>
          <a:p>
            <a:fld id="{0D981065-B16B-499D-9262-AD3B6FA193E8}" type="slidenum">
              <a:rPr lang="en-US" smtClean="0"/>
              <a:t>10</a:t>
            </a:fld>
            <a:endParaRPr lang="en-US"/>
          </a:p>
        </p:txBody>
      </p:sp>
    </p:spTree>
    <p:extLst>
      <p:ext uri="{BB962C8B-B14F-4D97-AF65-F5344CB8AC3E}">
        <p14:creationId xmlns:p14="http://schemas.microsoft.com/office/powerpoint/2010/main" val="967346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*Millennials ages range from </a:t>
            </a:r>
          </a:p>
        </p:txBody>
      </p:sp>
      <p:sp>
        <p:nvSpPr>
          <p:cNvPr id="4" name="Slide Number Placeholder 3"/>
          <p:cNvSpPr>
            <a:spLocks noGrp="1"/>
          </p:cNvSpPr>
          <p:nvPr>
            <p:ph type="sldNum" sz="quarter" idx="5"/>
          </p:nvPr>
        </p:nvSpPr>
        <p:spPr/>
        <p:txBody>
          <a:bodyPr/>
          <a:lstStyle/>
          <a:p>
            <a:fld id="{0D981065-B16B-499D-9262-AD3B6FA193E8}" type="slidenum">
              <a:rPr lang="en-US" smtClean="0"/>
              <a:t>13</a:t>
            </a:fld>
            <a:endParaRPr lang="en-US"/>
          </a:p>
        </p:txBody>
      </p:sp>
    </p:spTree>
    <p:extLst>
      <p:ext uri="{BB962C8B-B14F-4D97-AF65-F5344CB8AC3E}">
        <p14:creationId xmlns:p14="http://schemas.microsoft.com/office/powerpoint/2010/main" val="1330969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*Millennials ages range from </a:t>
            </a:r>
          </a:p>
        </p:txBody>
      </p:sp>
      <p:sp>
        <p:nvSpPr>
          <p:cNvPr id="4" name="Slide Number Placeholder 3"/>
          <p:cNvSpPr>
            <a:spLocks noGrp="1"/>
          </p:cNvSpPr>
          <p:nvPr>
            <p:ph type="sldNum" sz="quarter" idx="5"/>
          </p:nvPr>
        </p:nvSpPr>
        <p:spPr/>
        <p:txBody>
          <a:bodyPr/>
          <a:lstStyle/>
          <a:p>
            <a:fld id="{0D981065-B16B-499D-9262-AD3B6FA193E8}" type="slidenum">
              <a:rPr lang="en-US" smtClean="0"/>
              <a:t>14</a:t>
            </a:fld>
            <a:endParaRPr lang="en-US"/>
          </a:p>
        </p:txBody>
      </p:sp>
    </p:spTree>
    <p:extLst>
      <p:ext uri="{BB962C8B-B14F-4D97-AF65-F5344CB8AC3E}">
        <p14:creationId xmlns:p14="http://schemas.microsoft.com/office/powerpoint/2010/main" val="10742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981065-B16B-499D-9262-AD3B6FA193E8}" type="slidenum">
              <a:rPr lang="en-US" smtClean="0"/>
              <a:t>15</a:t>
            </a:fld>
            <a:endParaRPr lang="en-US"/>
          </a:p>
        </p:txBody>
      </p:sp>
    </p:spTree>
    <p:extLst>
      <p:ext uri="{BB962C8B-B14F-4D97-AF65-F5344CB8AC3E}">
        <p14:creationId xmlns:p14="http://schemas.microsoft.com/office/powerpoint/2010/main" val="930952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Generation Age Ranges</a:t>
            </a:r>
          </a:p>
          <a:p>
            <a:pPr marL="171450" indent="-171450">
              <a:buFont typeface="Arial" panose="020B0604020202020204" pitchFamily="34" charset="0"/>
              <a:buChar char="•"/>
            </a:pPr>
            <a:r>
              <a:rPr lang="en-US" dirty="0"/>
              <a:t>Gen Alpha </a:t>
            </a:r>
            <a:r>
              <a:rPr lang="en-US" b="0" i="0" u="none" strike="noStrike" dirty="0">
                <a:solidFill>
                  <a:srgbClr val="000000"/>
                </a:solidFill>
                <a:effectLst/>
                <a:latin typeface="-webkit-standard"/>
              </a:rPr>
              <a:t>0 - 11 years , Gen Z 12 - 27 years, Millennials 28 - 43 years, Gen X 44 - 59 years, Baby Boomers 60 - 78 years, Silent  Generation </a:t>
            </a:r>
            <a:r>
              <a:rPr lang="en-US" b="1" i="0" u="none" strike="noStrike" dirty="0">
                <a:solidFill>
                  <a:srgbClr val="000000"/>
                </a:solidFill>
                <a:effectLst/>
              </a:rPr>
              <a:t>:</a:t>
            </a:r>
            <a:r>
              <a:rPr lang="en-US" b="0" i="0" u="none" strike="noStrike" dirty="0">
                <a:solidFill>
                  <a:srgbClr val="000000"/>
                </a:solidFill>
                <a:effectLst/>
                <a:latin typeface="-webkit-standard"/>
              </a:rPr>
              <a:t> 79 - 96 years</a:t>
            </a:r>
            <a:endParaRPr lang="en-US" dirty="0"/>
          </a:p>
        </p:txBody>
      </p:sp>
      <p:sp>
        <p:nvSpPr>
          <p:cNvPr id="4" name="Slide Number Placeholder 3"/>
          <p:cNvSpPr>
            <a:spLocks noGrp="1"/>
          </p:cNvSpPr>
          <p:nvPr>
            <p:ph type="sldNum" sz="quarter" idx="5"/>
          </p:nvPr>
        </p:nvSpPr>
        <p:spPr/>
        <p:txBody>
          <a:bodyPr/>
          <a:lstStyle/>
          <a:p>
            <a:fld id="{0D981065-B16B-499D-9262-AD3B6FA193E8}" type="slidenum">
              <a:rPr lang="en-US" smtClean="0"/>
              <a:t>17</a:t>
            </a:fld>
            <a:endParaRPr lang="en-US"/>
          </a:p>
        </p:txBody>
      </p:sp>
    </p:spTree>
    <p:extLst>
      <p:ext uri="{BB962C8B-B14F-4D97-AF65-F5344CB8AC3E}">
        <p14:creationId xmlns:p14="http://schemas.microsoft.com/office/powerpoint/2010/main" val="1681835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26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605761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710218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128929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4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2097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4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20249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1041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02832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6/27/2024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661790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6/27/2024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0313718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89" r:id="rId7"/>
    <p:sldLayoutId id="2147483688" r:id="rId8"/>
    <p:sldLayoutId id="2147483687" r:id="rId9"/>
    <p:sldLayoutId id="2147483686" r:id="rId10"/>
    <p:sldLayoutId id="2147483679"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petrick312.github.io/la_crime_ma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lacity.org/Public-Safety/Crime-Data-from-2020-to-Present/2nrs-mtv8/about_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144BF85-9C4E-2BD4-CC5E-1ACA03517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79808"/>
            <a:ext cx="6096000" cy="4983174"/>
          </a:xfrm>
          <a:prstGeom prst="rect">
            <a:avLst/>
          </a:prstGeom>
          <a:gradFill>
            <a:gsLst>
              <a:gs pos="20000">
                <a:schemeClr val="accent1">
                  <a:lumMod val="60000"/>
                  <a:lumOff val="40000"/>
                  <a:alpha val="0"/>
                </a:schemeClr>
              </a:gs>
              <a:gs pos="95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FE2CF981-9EBE-C1C6-CC66-97A624D72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39C0F1-FB94-AB34-CBA9-B989425E7D0E}"/>
              </a:ext>
            </a:extLst>
          </p:cNvPr>
          <p:cNvSpPr>
            <a:spLocks noGrp="1"/>
          </p:cNvSpPr>
          <p:nvPr>
            <p:ph type="ctrTitle"/>
          </p:nvPr>
        </p:nvSpPr>
        <p:spPr>
          <a:xfrm>
            <a:off x="869342" y="2374507"/>
            <a:ext cx="4357317" cy="1429207"/>
          </a:xfrm>
        </p:spPr>
        <p:txBody>
          <a:bodyPr anchor="b">
            <a:normAutofit/>
          </a:bodyPr>
          <a:lstStyle/>
          <a:p>
            <a:pPr algn="ctr"/>
            <a:r>
              <a:rPr lang="en-US" dirty="0"/>
              <a:t>WE-R-NO-ANGELS</a:t>
            </a:r>
          </a:p>
        </p:txBody>
      </p:sp>
      <p:cxnSp>
        <p:nvCxnSpPr>
          <p:cNvPr id="24" name="Straight Connector 23">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4"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9E6E022-2F07-FC73-2B4B-2CC79474A898}"/>
              </a:ext>
            </a:extLst>
          </p:cNvPr>
          <p:cNvPicPr>
            <a:picLocks noChangeAspect="1"/>
          </p:cNvPicPr>
          <p:nvPr/>
        </p:nvPicPr>
        <p:blipFill rotWithShape="1">
          <a:blip r:embed="rId3">
            <a:alphaModFix/>
          </a:blip>
          <a:srcRect l="17205" r="23449" b="2"/>
          <a:stretch/>
        </p:blipFill>
        <p:spPr>
          <a:xfrm>
            <a:off x="6108162" y="-4982"/>
            <a:ext cx="6096000" cy="6867964"/>
          </a:xfrm>
          <a:prstGeom prst="rect">
            <a:avLst/>
          </a:prstGeom>
        </p:spPr>
      </p:pic>
      <p:graphicFrame>
        <p:nvGraphicFramePr>
          <p:cNvPr id="7" name="Table 6">
            <a:extLst>
              <a:ext uri="{FF2B5EF4-FFF2-40B4-BE49-F238E27FC236}">
                <a16:creationId xmlns:a16="http://schemas.microsoft.com/office/drawing/2014/main" id="{3E42573D-C471-C404-C9B3-7DB0AE69EF24}"/>
              </a:ext>
            </a:extLst>
          </p:cNvPr>
          <p:cNvGraphicFramePr>
            <a:graphicFrameLocks noGrp="1"/>
          </p:cNvGraphicFramePr>
          <p:nvPr>
            <p:extLst>
              <p:ext uri="{D42A27DB-BD31-4B8C-83A1-F6EECF244321}">
                <p14:modId xmlns:p14="http://schemas.microsoft.com/office/powerpoint/2010/main" val="1078298583"/>
              </p:ext>
            </p:extLst>
          </p:nvPr>
        </p:nvGraphicFramePr>
        <p:xfrm>
          <a:off x="10508812" y="19942"/>
          <a:ext cx="1676418" cy="1554480"/>
        </p:xfrm>
        <a:graphic>
          <a:graphicData uri="http://schemas.openxmlformats.org/drawingml/2006/table">
            <a:tbl>
              <a:tblPr firstRow="1" bandRow="1">
                <a:tableStyleId>{5C22544A-7EE6-4342-B048-85BDC9FD1C3A}</a:tableStyleId>
              </a:tblPr>
              <a:tblGrid>
                <a:gridCol w="1676418">
                  <a:extLst>
                    <a:ext uri="{9D8B030D-6E8A-4147-A177-3AD203B41FA5}">
                      <a16:colId xmlns:a16="http://schemas.microsoft.com/office/drawing/2014/main" val="2504883505"/>
                    </a:ext>
                  </a:extLst>
                </a:gridCol>
              </a:tblGrid>
              <a:tr h="212756">
                <a:tc>
                  <a:txBody>
                    <a:bodyPr/>
                    <a:lstStyle/>
                    <a:p>
                      <a:r>
                        <a:rPr lang="en-US" sz="1100" dirty="0"/>
                        <a:t>Team Members</a:t>
                      </a:r>
                    </a:p>
                  </a:txBody>
                  <a:tcPr/>
                </a:tc>
                <a:extLst>
                  <a:ext uri="{0D108BD9-81ED-4DB2-BD59-A6C34878D82A}">
                    <a16:rowId xmlns:a16="http://schemas.microsoft.com/office/drawing/2014/main" val="3258445309"/>
                  </a:ext>
                </a:extLst>
              </a:tr>
              <a:tr h="237400">
                <a:tc>
                  <a:txBody>
                    <a:bodyPr/>
                    <a:lstStyle/>
                    <a:p>
                      <a:r>
                        <a:rPr lang="en-US" sz="1100" dirty="0"/>
                        <a:t>Haritha </a:t>
                      </a:r>
                      <a:r>
                        <a:rPr lang="en-US" sz="1100" dirty="0" err="1"/>
                        <a:t>Koleti</a:t>
                      </a:r>
                      <a:endParaRPr lang="en-US" sz="1100" dirty="0"/>
                    </a:p>
                  </a:txBody>
                  <a:tcPr/>
                </a:tc>
                <a:extLst>
                  <a:ext uri="{0D108BD9-81ED-4DB2-BD59-A6C34878D82A}">
                    <a16:rowId xmlns:a16="http://schemas.microsoft.com/office/drawing/2014/main" val="298917520"/>
                  </a:ext>
                </a:extLst>
              </a:tr>
              <a:tr h="237400">
                <a:tc>
                  <a:txBody>
                    <a:bodyPr/>
                    <a:lstStyle/>
                    <a:p>
                      <a:r>
                        <a:rPr lang="en-US" sz="1100" dirty="0"/>
                        <a:t>Michelle </a:t>
                      </a:r>
                      <a:r>
                        <a:rPr lang="en-US" sz="1100" dirty="0" err="1"/>
                        <a:t>Petras</a:t>
                      </a:r>
                      <a:endParaRPr lang="en-US" sz="1100" dirty="0"/>
                    </a:p>
                  </a:txBody>
                  <a:tcPr/>
                </a:tc>
                <a:extLst>
                  <a:ext uri="{0D108BD9-81ED-4DB2-BD59-A6C34878D82A}">
                    <a16:rowId xmlns:a16="http://schemas.microsoft.com/office/drawing/2014/main" val="375497049"/>
                  </a:ext>
                </a:extLst>
              </a:tr>
              <a:tr h="237400">
                <a:tc>
                  <a:txBody>
                    <a:bodyPr/>
                    <a:lstStyle/>
                    <a:p>
                      <a:r>
                        <a:rPr lang="en-US" sz="1100" dirty="0" err="1"/>
                        <a:t>Veethika</a:t>
                      </a:r>
                      <a:r>
                        <a:rPr lang="en-US" sz="1100" dirty="0"/>
                        <a:t> Singh</a:t>
                      </a:r>
                    </a:p>
                  </a:txBody>
                  <a:tcPr/>
                </a:tc>
                <a:extLst>
                  <a:ext uri="{0D108BD9-81ED-4DB2-BD59-A6C34878D82A}">
                    <a16:rowId xmlns:a16="http://schemas.microsoft.com/office/drawing/2014/main" val="1355068921"/>
                  </a:ext>
                </a:extLst>
              </a:tr>
              <a:tr h="237400">
                <a:tc>
                  <a:txBody>
                    <a:bodyPr/>
                    <a:lstStyle/>
                    <a:p>
                      <a:r>
                        <a:rPr lang="en-US" sz="1100" dirty="0"/>
                        <a:t>Kathleen Snider-Belinski</a:t>
                      </a:r>
                    </a:p>
                  </a:txBody>
                  <a:tcPr/>
                </a:tc>
                <a:extLst>
                  <a:ext uri="{0D108BD9-81ED-4DB2-BD59-A6C34878D82A}">
                    <a16:rowId xmlns:a16="http://schemas.microsoft.com/office/drawing/2014/main" val="3112313726"/>
                  </a:ext>
                </a:extLst>
              </a:tr>
              <a:tr h="237400">
                <a:tc>
                  <a:txBody>
                    <a:bodyPr/>
                    <a:lstStyle/>
                    <a:p>
                      <a:r>
                        <a:rPr lang="en-US" sz="1100" dirty="0"/>
                        <a:t>Carmen Wiggins</a:t>
                      </a:r>
                    </a:p>
                  </a:txBody>
                  <a:tcPr/>
                </a:tc>
                <a:extLst>
                  <a:ext uri="{0D108BD9-81ED-4DB2-BD59-A6C34878D82A}">
                    <a16:rowId xmlns:a16="http://schemas.microsoft.com/office/drawing/2014/main" val="3934464408"/>
                  </a:ext>
                </a:extLst>
              </a:tr>
            </a:tbl>
          </a:graphicData>
        </a:graphic>
      </p:graphicFrame>
      <p:pic>
        <p:nvPicPr>
          <p:cNvPr id="5" name="Picture 4">
            <a:extLst>
              <a:ext uri="{FF2B5EF4-FFF2-40B4-BE49-F238E27FC236}">
                <a16:creationId xmlns:a16="http://schemas.microsoft.com/office/drawing/2014/main" id="{B0DFC8A9-2F68-9509-3844-B943D122731B}"/>
              </a:ext>
            </a:extLst>
          </p:cNvPr>
          <p:cNvPicPr>
            <a:picLocks noChangeAspect="1"/>
          </p:cNvPicPr>
          <p:nvPr/>
        </p:nvPicPr>
        <p:blipFill rotWithShape="1">
          <a:blip r:embed="rId4"/>
          <a:srcRect r="9302"/>
          <a:stretch/>
        </p:blipFill>
        <p:spPr>
          <a:xfrm>
            <a:off x="10435079" y="4875939"/>
            <a:ext cx="1790388" cy="1998778"/>
          </a:xfrm>
          <a:prstGeom prst="rect">
            <a:avLst/>
          </a:prstGeom>
        </p:spPr>
      </p:pic>
      <p:sp>
        <p:nvSpPr>
          <p:cNvPr id="3" name="Subtitle 2">
            <a:extLst>
              <a:ext uri="{FF2B5EF4-FFF2-40B4-BE49-F238E27FC236}">
                <a16:creationId xmlns:a16="http://schemas.microsoft.com/office/drawing/2014/main" id="{B1AD1063-359E-CFF7-41A5-66A7E2252CC5}"/>
              </a:ext>
            </a:extLst>
          </p:cNvPr>
          <p:cNvSpPr>
            <a:spLocks noGrp="1"/>
          </p:cNvSpPr>
          <p:nvPr>
            <p:ph type="subTitle" idx="1"/>
          </p:nvPr>
        </p:nvSpPr>
        <p:spPr>
          <a:xfrm>
            <a:off x="6414760" y="5857040"/>
            <a:ext cx="3559664" cy="830012"/>
          </a:xfrm>
        </p:spPr>
        <p:txBody>
          <a:bodyPr>
            <a:normAutofit/>
          </a:bodyPr>
          <a:lstStyle/>
          <a:p>
            <a:pPr algn="ctr"/>
            <a:r>
              <a:rPr lang="en-US" b="1" dirty="0"/>
              <a:t>Crime statistics from the City of Los Angeles</a:t>
            </a:r>
          </a:p>
        </p:txBody>
      </p:sp>
      <p:pic>
        <p:nvPicPr>
          <p:cNvPr id="6" name="Picture 5" descr="Aerial view of Echo Park Lake Los Angeles">
            <a:extLst>
              <a:ext uri="{FF2B5EF4-FFF2-40B4-BE49-F238E27FC236}">
                <a16:creationId xmlns:a16="http://schemas.microsoft.com/office/drawing/2014/main" id="{67DBB009-914D-3B19-F31F-3E8E7A945C3F}"/>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3713" t="-2" r="19606" b="55510"/>
          <a:stretch/>
        </p:blipFill>
        <p:spPr>
          <a:xfrm>
            <a:off x="-12162" y="1570"/>
            <a:ext cx="6089230" cy="3052713"/>
          </a:xfrm>
          <a:prstGeom prst="rect">
            <a:avLst/>
          </a:prstGeom>
        </p:spPr>
      </p:pic>
      <p:pic>
        <p:nvPicPr>
          <p:cNvPr id="12" name="Picture 11">
            <a:extLst>
              <a:ext uri="{FF2B5EF4-FFF2-40B4-BE49-F238E27FC236}">
                <a16:creationId xmlns:a16="http://schemas.microsoft.com/office/drawing/2014/main" id="{F7718B5B-BF3F-07F9-EBC6-F47D66001DBE}"/>
              </a:ext>
            </a:extLst>
          </p:cNvPr>
          <p:cNvPicPr>
            <a:picLocks noChangeAspect="1"/>
          </p:cNvPicPr>
          <p:nvPr/>
        </p:nvPicPr>
        <p:blipFill>
          <a:blip r:embed="rId6"/>
          <a:stretch>
            <a:fillRect/>
          </a:stretch>
        </p:blipFill>
        <p:spPr>
          <a:xfrm>
            <a:off x="6108161" y="-4982"/>
            <a:ext cx="2106261" cy="2002408"/>
          </a:xfrm>
          <a:prstGeom prst="rect">
            <a:avLst/>
          </a:prstGeom>
        </p:spPr>
      </p:pic>
    </p:spTree>
    <p:extLst>
      <p:ext uri="{BB962C8B-B14F-4D97-AF65-F5344CB8AC3E}">
        <p14:creationId xmlns:p14="http://schemas.microsoft.com/office/powerpoint/2010/main" val="407404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par>
                          <p:cTn id="11" fill="hold">
                            <p:stCondLst>
                              <p:cond delay="2200"/>
                            </p:stCondLst>
                            <p:childTnLst>
                              <p:par>
                                <p:cTn id="12" presetID="42"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BA6E-44A9-6E71-0DAB-F1E15BFC0EEA}"/>
              </a:ext>
            </a:extLst>
          </p:cNvPr>
          <p:cNvSpPr>
            <a:spLocks noGrp="1"/>
          </p:cNvSpPr>
          <p:nvPr>
            <p:ph type="title"/>
          </p:nvPr>
        </p:nvSpPr>
        <p:spPr>
          <a:xfrm>
            <a:off x="952500" y="669103"/>
            <a:ext cx="10287000" cy="674955"/>
          </a:xfrm>
        </p:spPr>
        <p:txBody>
          <a:bodyPr/>
          <a:lstStyle/>
          <a:p>
            <a:r>
              <a:rPr lang="en-US" dirty="0"/>
              <a:t>Crime over Time</a:t>
            </a:r>
          </a:p>
        </p:txBody>
      </p:sp>
      <p:pic>
        <p:nvPicPr>
          <p:cNvPr id="4" name="Content Placeholder 3">
            <a:extLst>
              <a:ext uri="{FF2B5EF4-FFF2-40B4-BE49-F238E27FC236}">
                <a16:creationId xmlns:a16="http://schemas.microsoft.com/office/drawing/2014/main" id="{DF770D50-F9B3-1DB3-36C2-41D9002AD4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6653" y="1350707"/>
            <a:ext cx="5539192" cy="3184717"/>
          </a:xfrm>
          <a:prstGeom prst="rect">
            <a:avLst/>
          </a:prstGeom>
        </p:spPr>
      </p:pic>
      <p:pic>
        <p:nvPicPr>
          <p:cNvPr id="5" name="Content Placeholder 4">
            <a:extLst>
              <a:ext uri="{FF2B5EF4-FFF2-40B4-BE49-F238E27FC236}">
                <a16:creationId xmlns:a16="http://schemas.microsoft.com/office/drawing/2014/main" id="{F91C3547-4676-F45E-B957-68DB51EDE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120" y="4149471"/>
            <a:ext cx="5201408" cy="2600704"/>
          </a:xfrm>
          <a:prstGeom prst="rect">
            <a:avLst/>
          </a:prstGeom>
        </p:spPr>
      </p:pic>
      <p:pic>
        <p:nvPicPr>
          <p:cNvPr id="6" name="Picture 5">
            <a:extLst>
              <a:ext uri="{FF2B5EF4-FFF2-40B4-BE49-F238E27FC236}">
                <a16:creationId xmlns:a16="http://schemas.microsoft.com/office/drawing/2014/main" id="{235C6502-B751-8D81-C1E5-45C4705FD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87" y="1350707"/>
            <a:ext cx="5157242" cy="2894794"/>
          </a:xfrm>
          <a:prstGeom prst="rect">
            <a:avLst/>
          </a:prstGeom>
        </p:spPr>
      </p:pic>
      <p:sp>
        <p:nvSpPr>
          <p:cNvPr id="7" name="TextBox 6">
            <a:extLst>
              <a:ext uri="{FF2B5EF4-FFF2-40B4-BE49-F238E27FC236}">
                <a16:creationId xmlns:a16="http://schemas.microsoft.com/office/drawing/2014/main" id="{7A1D98B8-4137-6ED9-69F5-649B8954D388}"/>
              </a:ext>
            </a:extLst>
          </p:cNvPr>
          <p:cNvSpPr txBox="1"/>
          <p:nvPr/>
        </p:nvSpPr>
        <p:spPr>
          <a:xfrm>
            <a:off x="5772838" y="4638459"/>
            <a:ext cx="6178369" cy="2031325"/>
          </a:xfrm>
          <a:prstGeom prst="rect">
            <a:avLst/>
          </a:prstGeom>
          <a:noFill/>
        </p:spPr>
        <p:txBody>
          <a:bodyPr wrap="square" rtlCol="0">
            <a:spAutoFit/>
          </a:bodyPr>
          <a:lstStyle/>
          <a:p>
            <a:r>
              <a:rPr lang="en-US" dirty="0"/>
              <a:t>Los Angeles crime data over time period 2020-2024 is represented in years, months, and seasons.</a:t>
            </a:r>
          </a:p>
          <a:p>
            <a:pPr marL="285750" indent="-285750">
              <a:buFont typeface="Arial" panose="020B0604020202020204" pitchFamily="34" charset="0"/>
              <a:buChar char="•"/>
            </a:pPr>
            <a:r>
              <a:rPr lang="en-US" dirty="0"/>
              <a:t> The highest crime incidents occurred in 2022 and 2023.</a:t>
            </a:r>
          </a:p>
          <a:p>
            <a:pPr marL="285750" indent="-285750">
              <a:buFont typeface="Arial" panose="020B0604020202020204" pitchFamily="34" charset="0"/>
              <a:buChar char="•"/>
            </a:pPr>
            <a:r>
              <a:rPr lang="en-US" dirty="0"/>
              <a:t> January consistently had the highest number of crime incidents throughout the years. </a:t>
            </a:r>
          </a:p>
          <a:p>
            <a:pPr marL="285750" indent="-285750">
              <a:buFont typeface="Arial" panose="020B0604020202020204" pitchFamily="34" charset="0"/>
              <a:buChar char="•"/>
            </a:pPr>
            <a:r>
              <a:rPr lang="en-US" dirty="0"/>
              <a:t>The spring and winter seasons recorded the highest crime incidents.</a:t>
            </a:r>
          </a:p>
        </p:txBody>
      </p:sp>
    </p:spTree>
    <p:extLst>
      <p:ext uri="{BB962C8B-B14F-4D97-AF65-F5344CB8AC3E}">
        <p14:creationId xmlns:p14="http://schemas.microsoft.com/office/powerpoint/2010/main" val="1910364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CEC4-8E03-F3C9-164E-877DF076DD78}"/>
              </a:ext>
            </a:extLst>
          </p:cNvPr>
          <p:cNvSpPr>
            <a:spLocks noGrp="1"/>
          </p:cNvSpPr>
          <p:nvPr>
            <p:ph type="title"/>
          </p:nvPr>
        </p:nvSpPr>
        <p:spPr>
          <a:xfrm>
            <a:off x="952500" y="834356"/>
            <a:ext cx="10287000" cy="509702"/>
          </a:xfrm>
        </p:spPr>
        <p:txBody>
          <a:bodyPr>
            <a:noAutofit/>
          </a:bodyPr>
          <a:lstStyle/>
          <a:p>
            <a:r>
              <a:rPr lang="en-US" dirty="0"/>
              <a:t>Crime per area</a:t>
            </a:r>
          </a:p>
        </p:txBody>
      </p:sp>
      <p:sp>
        <p:nvSpPr>
          <p:cNvPr id="3" name="Content Placeholder 2">
            <a:extLst>
              <a:ext uri="{FF2B5EF4-FFF2-40B4-BE49-F238E27FC236}">
                <a16:creationId xmlns:a16="http://schemas.microsoft.com/office/drawing/2014/main" id="{00326633-B1DC-C616-A836-C468E5A679BB}"/>
              </a:ext>
            </a:extLst>
          </p:cNvPr>
          <p:cNvSpPr>
            <a:spLocks noGrp="1"/>
          </p:cNvSpPr>
          <p:nvPr>
            <p:ph idx="1"/>
          </p:nvPr>
        </p:nvSpPr>
        <p:spPr/>
        <p:txBody>
          <a:bodyPr/>
          <a:lstStyle/>
          <a:p>
            <a:pPr marL="0" indent="0">
              <a:buNone/>
            </a:pPr>
            <a:r>
              <a:rPr lang="en-US" b="0" i="0" u="none" strike="noStrike" dirty="0">
                <a:solidFill>
                  <a:srgbClr val="000000"/>
                </a:solidFill>
                <a:effectLst/>
                <a:latin typeface="-webkit-standard"/>
              </a:rPr>
              <a:t>.</a:t>
            </a:r>
            <a:endParaRPr lang="en-US" dirty="0"/>
          </a:p>
        </p:txBody>
      </p:sp>
      <p:sp>
        <p:nvSpPr>
          <p:cNvPr id="8" name="TextBox 7">
            <a:extLst>
              <a:ext uri="{FF2B5EF4-FFF2-40B4-BE49-F238E27FC236}">
                <a16:creationId xmlns:a16="http://schemas.microsoft.com/office/drawing/2014/main" id="{39D93A0A-0E30-4DB7-6693-BA96CADB2160}"/>
              </a:ext>
            </a:extLst>
          </p:cNvPr>
          <p:cNvSpPr txBox="1"/>
          <p:nvPr/>
        </p:nvSpPr>
        <p:spPr>
          <a:xfrm>
            <a:off x="542029" y="5169864"/>
            <a:ext cx="11272918" cy="1477328"/>
          </a:xfrm>
          <a:prstGeom prst="rect">
            <a:avLst/>
          </a:prstGeom>
          <a:noFill/>
        </p:spPr>
        <p:txBody>
          <a:bodyPr wrap="square" rtlCol="0">
            <a:spAutoFit/>
          </a:bodyPr>
          <a:lstStyle/>
          <a:p>
            <a:r>
              <a:rPr lang="en-US" dirty="0"/>
              <a:t>This graph represents crime in Los Angeles by area. For comparison purposes, we selected two areas where the machine learning accuracy was over 80% and population count was comparable and a disparity in income. Olympic is considered a high-income area while 77th Street is identified as a lower income demographic. The study shows that the number of thefts was more likely in the high-income area compared to the low-income area, while violent crimes were more prevalent in the low-income area.</a:t>
            </a:r>
          </a:p>
        </p:txBody>
      </p:sp>
      <p:pic>
        <p:nvPicPr>
          <p:cNvPr id="14" name="Picture 13">
            <a:extLst>
              <a:ext uri="{FF2B5EF4-FFF2-40B4-BE49-F238E27FC236}">
                <a16:creationId xmlns:a16="http://schemas.microsoft.com/office/drawing/2014/main" id="{8EA5837E-9400-726A-C88D-1396EBD93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2251" y="1088136"/>
            <a:ext cx="5192696" cy="4081728"/>
          </a:xfrm>
          <a:prstGeom prst="rect">
            <a:avLst/>
          </a:prstGeom>
        </p:spPr>
      </p:pic>
      <p:pic>
        <p:nvPicPr>
          <p:cNvPr id="18" name="Picture 17">
            <a:extLst>
              <a:ext uri="{FF2B5EF4-FFF2-40B4-BE49-F238E27FC236}">
                <a16:creationId xmlns:a16="http://schemas.microsoft.com/office/drawing/2014/main" id="{A84EB4FA-8574-C9DA-2528-259368FC5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29" y="1303734"/>
            <a:ext cx="5858221" cy="3866130"/>
          </a:xfrm>
          <a:prstGeom prst="rect">
            <a:avLst/>
          </a:prstGeom>
        </p:spPr>
      </p:pic>
    </p:spTree>
    <p:extLst>
      <p:ext uri="{BB962C8B-B14F-4D97-AF65-F5344CB8AC3E}">
        <p14:creationId xmlns:p14="http://schemas.microsoft.com/office/powerpoint/2010/main" val="306757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0B6C9-ECE5-BFA4-BA19-B3DE931A0681}"/>
              </a:ext>
            </a:extLst>
          </p:cNvPr>
          <p:cNvSpPr>
            <a:spLocks noGrp="1"/>
          </p:cNvSpPr>
          <p:nvPr>
            <p:ph type="title"/>
          </p:nvPr>
        </p:nvSpPr>
        <p:spPr>
          <a:xfrm>
            <a:off x="952500" y="232873"/>
            <a:ext cx="10287000" cy="1147762"/>
          </a:xfrm>
        </p:spPr>
        <p:txBody>
          <a:bodyPr/>
          <a:lstStyle/>
          <a:p>
            <a:r>
              <a:rPr lang="en-US" dirty="0"/>
              <a:t>Data Analysis – Top crime area and crimes</a:t>
            </a:r>
          </a:p>
        </p:txBody>
      </p:sp>
      <p:pic>
        <p:nvPicPr>
          <p:cNvPr id="5" name="Content Placeholder 4">
            <a:extLst>
              <a:ext uri="{FF2B5EF4-FFF2-40B4-BE49-F238E27FC236}">
                <a16:creationId xmlns:a16="http://schemas.microsoft.com/office/drawing/2014/main" id="{04FA7E6A-7440-31EF-2BEE-915E95641024}"/>
              </a:ext>
            </a:extLst>
          </p:cNvPr>
          <p:cNvPicPr>
            <a:picLocks noGrp="1" noChangeAspect="1"/>
          </p:cNvPicPr>
          <p:nvPr>
            <p:ph idx="1"/>
          </p:nvPr>
        </p:nvPicPr>
        <p:blipFill>
          <a:blip r:embed="rId2"/>
          <a:stretch>
            <a:fillRect/>
          </a:stretch>
        </p:blipFill>
        <p:spPr>
          <a:xfrm>
            <a:off x="779632" y="1804449"/>
            <a:ext cx="4399116" cy="3715368"/>
          </a:xfrm>
        </p:spPr>
      </p:pic>
      <p:pic>
        <p:nvPicPr>
          <p:cNvPr id="7" name="Picture 6">
            <a:extLst>
              <a:ext uri="{FF2B5EF4-FFF2-40B4-BE49-F238E27FC236}">
                <a16:creationId xmlns:a16="http://schemas.microsoft.com/office/drawing/2014/main" id="{8C4532F4-D995-0631-3F7C-84049BD377E3}"/>
              </a:ext>
            </a:extLst>
          </p:cNvPr>
          <p:cNvPicPr>
            <a:picLocks noChangeAspect="1"/>
          </p:cNvPicPr>
          <p:nvPr/>
        </p:nvPicPr>
        <p:blipFill>
          <a:blip r:embed="rId3"/>
          <a:stretch>
            <a:fillRect/>
          </a:stretch>
        </p:blipFill>
        <p:spPr>
          <a:xfrm>
            <a:off x="5687569" y="1840545"/>
            <a:ext cx="2210948" cy="3683116"/>
          </a:xfrm>
          <a:prstGeom prst="rect">
            <a:avLst/>
          </a:prstGeom>
        </p:spPr>
      </p:pic>
      <p:pic>
        <p:nvPicPr>
          <p:cNvPr id="9" name="Picture 8">
            <a:extLst>
              <a:ext uri="{FF2B5EF4-FFF2-40B4-BE49-F238E27FC236}">
                <a16:creationId xmlns:a16="http://schemas.microsoft.com/office/drawing/2014/main" id="{F3CA9EA9-267B-E87D-777A-E01F4016E2EC}"/>
              </a:ext>
            </a:extLst>
          </p:cNvPr>
          <p:cNvPicPr>
            <a:picLocks noChangeAspect="1"/>
          </p:cNvPicPr>
          <p:nvPr/>
        </p:nvPicPr>
        <p:blipFill>
          <a:blip r:embed="rId4"/>
          <a:stretch>
            <a:fillRect/>
          </a:stretch>
        </p:blipFill>
        <p:spPr>
          <a:xfrm>
            <a:off x="8140085" y="1972958"/>
            <a:ext cx="2366371" cy="3546860"/>
          </a:xfrm>
          <a:prstGeom prst="rect">
            <a:avLst/>
          </a:prstGeom>
        </p:spPr>
      </p:pic>
      <p:sp>
        <p:nvSpPr>
          <p:cNvPr id="11" name="TextBox 10">
            <a:extLst>
              <a:ext uri="{FF2B5EF4-FFF2-40B4-BE49-F238E27FC236}">
                <a16:creationId xmlns:a16="http://schemas.microsoft.com/office/drawing/2014/main" id="{4C1CB220-5E7B-CC22-5CCE-8BC6E0D33D4B}"/>
              </a:ext>
            </a:extLst>
          </p:cNvPr>
          <p:cNvSpPr txBox="1"/>
          <p:nvPr/>
        </p:nvSpPr>
        <p:spPr>
          <a:xfrm>
            <a:off x="779632" y="5788974"/>
            <a:ext cx="10972038" cy="646331"/>
          </a:xfrm>
          <a:prstGeom prst="rect">
            <a:avLst/>
          </a:prstGeom>
          <a:noFill/>
        </p:spPr>
        <p:txBody>
          <a:bodyPr wrap="square">
            <a:spAutoFit/>
          </a:bodyPr>
          <a:lstStyle/>
          <a:p>
            <a:r>
              <a:rPr lang="en-US" dirty="0"/>
              <a:t>Leveraging Spark allowed us to fly with the speed of angels in identifying the top crimes and crime areas in Los Angeles.  If you were driving your vehicle in Central in 2023, the angels couldn’t save you from theft.</a:t>
            </a:r>
          </a:p>
        </p:txBody>
      </p:sp>
    </p:spTree>
    <p:extLst>
      <p:ext uri="{BB962C8B-B14F-4D97-AF65-F5344CB8AC3E}">
        <p14:creationId xmlns:p14="http://schemas.microsoft.com/office/powerpoint/2010/main" val="2956334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974D-B349-4A1B-9412-1EE5593B03CB}"/>
              </a:ext>
            </a:extLst>
          </p:cNvPr>
          <p:cNvSpPr>
            <a:spLocks noGrp="1"/>
          </p:cNvSpPr>
          <p:nvPr>
            <p:ph type="title"/>
          </p:nvPr>
        </p:nvSpPr>
        <p:spPr>
          <a:xfrm>
            <a:off x="952500" y="757238"/>
            <a:ext cx="10287000" cy="586820"/>
          </a:xfrm>
        </p:spPr>
        <p:txBody>
          <a:bodyPr>
            <a:normAutofit/>
          </a:bodyPr>
          <a:lstStyle/>
          <a:p>
            <a:r>
              <a:rPr lang="en-US" dirty="0"/>
              <a:t>Data Analysis – Not-So-Angelic Appearances:</a:t>
            </a:r>
          </a:p>
        </p:txBody>
      </p:sp>
      <p:sp>
        <p:nvSpPr>
          <p:cNvPr id="16" name="TextBox 15">
            <a:extLst>
              <a:ext uri="{FF2B5EF4-FFF2-40B4-BE49-F238E27FC236}">
                <a16:creationId xmlns:a16="http://schemas.microsoft.com/office/drawing/2014/main" id="{0A1BE852-9342-860B-24B9-C2D848C0F2A8}"/>
              </a:ext>
            </a:extLst>
          </p:cNvPr>
          <p:cNvSpPr txBox="1"/>
          <p:nvPr/>
        </p:nvSpPr>
        <p:spPr>
          <a:xfrm>
            <a:off x="952500" y="1436390"/>
            <a:ext cx="9788947" cy="646331"/>
          </a:xfrm>
          <a:prstGeom prst="rect">
            <a:avLst/>
          </a:prstGeom>
          <a:noFill/>
        </p:spPr>
        <p:txBody>
          <a:bodyPr wrap="square" rtlCol="0">
            <a:spAutoFit/>
          </a:bodyPr>
          <a:lstStyle/>
          <a:p>
            <a:r>
              <a:rPr lang="en-US" dirty="0">
                <a:solidFill>
                  <a:srgbClr val="000000"/>
                </a:solidFill>
                <a:latin typeface="Trade Gothic Next Light" panose="020B0403040303020004" pitchFamily="34" charset="0"/>
              </a:rPr>
              <a:t>Some of the lesser known “Fallen Angels” can also tell interesting stories. Here we focus on outliers.</a:t>
            </a:r>
          </a:p>
          <a:p>
            <a:r>
              <a:rPr lang="en-US" dirty="0">
                <a:solidFill>
                  <a:srgbClr val="000000"/>
                </a:solidFill>
                <a:latin typeface="Trade Gothic Next Light" panose="020B0403040303020004" pitchFamily="34" charset="0"/>
              </a:rPr>
              <a:t>Available live at: </a:t>
            </a:r>
            <a:r>
              <a:rPr lang="en-US" dirty="0">
                <a:solidFill>
                  <a:srgbClr val="000000"/>
                </a:solidFill>
                <a:latin typeface="Trade Gothic Next Light" panose="020B0403040303020004" pitchFamily="34" charset="0"/>
                <a:hlinkClick r:id="rId3"/>
              </a:rPr>
              <a:t>https://petrick312.github.io/la_crime_map/</a:t>
            </a:r>
            <a:endParaRPr lang="en-US" dirty="0">
              <a:solidFill>
                <a:srgbClr val="000000"/>
              </a:solidFill>
              <a:latin typeface="Trade Gothic Next Light" panose="020B0403040303020004" pitchFamily="34" charset="0"/>
            </a:endParaRPr>
          </a:p>
        </p:txBody>
      </p:sp>
      <p:pic>
        <p:nvPicPr>
          <p:cNvPr id="4" name="Picture 3">
            <a:extLst>
              <a:ext uri="{FF2B5EF4-FFF2-40B4-BE49-F238E27FC236}">
                <a16:creationId xmlns:a16="http://schemas.microsoft.com/office/drawing/2014/main" id="{DD5541AD-8A73-CD26-48CD-C9A511A0DA0C}"/>
              </a:ext>
            </a:extLst>
          </p:cNvPr>
          <p:cNvPicPr>
            <a:picLocks noChangeAspect="1"/>
          </p:cNvPicPr>
          <p:nvPr/>
        </p:nvPicPr>
        <p:blipFill>
          <a:blip r:embed="rId4"/>
          <a:stretch>
            <a:fillRect/>
          </a:stretch>
        </p:blipFill>
        <p:spPr>
          <a:xfrm>
            <a:off x="458284" y="2175052"/>
            <a:ext cx="5637716" cy="4563839"/>
          </a:xfrm>
          <a:prstGeom prst="rect">
            <a:avLst/>
          </a:prstGeom>
        </p:spPr>
      </p:pic>
      <p:pic>
        <p:nvPicPr>
          <p:cNvPr id="7" name="Picture 6">
            <a:extLst>
              <a:ext uri="{FF2B5EF4-FFF2-40B4-BE49-F238E27FC236}">
                <a16:creationId xmlns:a16="http://schemas.microsoft.com/office/drawing/2014/main" id="{4A05B05C-849E-2B35-64F8-F6E44E655E5A}"/>
              </a:ext>
            </a:extLst>
          </p:cNvPr>
          <p:cNvPicPr>
            <a:picLocks noChangeAspect="1"/>
          </p:cNvPicPr>
          <p:nvPr/>
        </p:nvPicPr>
        <p:blipFill rotWithShape="1">
          <a:blip r:embed="rId5"/>
          <a:srcRect l="9468"/>
          <a:stretch/>
        </p:blipFill>
        <p:spPr>
          <a:xfrm>
            <a:off x="6335484" y="2175053"/>
            <a:ext cx="5509451" cy="4563838"/>
          </a:xfrm>
          <a:prstGeom prst="rect">
            <a:avLst/>
          </a:prstGeom>
        </p:spPr>
      </p:pic>
    </p:spTree>
    <p:extLst>
      <p:ext uri="{BB962C8B-B14F-4D97-AF65-F5344CB8AC3E}">
        <p14:creationId xmlns:p14="http://schemas.microsoft.com/office/powerpoint/2010/main" val="81540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974D-B349-4A1B-9412-1EE5593B03CB}"/>
              </a:ext>
            </a:extLst>
          </p:cNvPr>
          <p:cNvSpPr>
            <a:spLocks noGrp="1"/>
          </p:cNvSpPr>
          <p:nvPr>
            <p:ph type="title"/>
          </p:nvPr>
        </p:nvSpPr>
        <p:spPr>
          <a:xfrm>
            <a:off x="952500" y="757238"/>
            <a:ext cx="10287000" cy="586820"/>
          </a:xfrm>
        </p:spPr>
        <p:txBody>
          <a:bodyPr/>
          <a:lstStyle/>
          <a:p>
            <a:r>
              <a:rPr lang="en-US" dirty="0"/>
              <a:t>The “Other” Side of LA Crime:</a:t>
            </a:r>
          </a:p>
        </p:txBody>
      </p:sp>
      <p:sp>
        <p:nvSpPr>
          <p:cNvPr id="5" name="TextBox 4">
            <a:extLst>
              <a:ext uri="{FF2B5EF4-FFF2-40B4-BE49-F238E27FC236}">
                <a16:creationId xmlns:a16="http://schemas.microsoft.com/office/drawing/2014/main" id="{3AB12AD4-6053-78A3-3507-52777A8C5611}"/>
              </a:ext>
            </a:extLst>
          </p:cNvPr>
          <p:cNvSpPr txBox="1"/>
          <p:nvPr/>
        </p:nvSpPr>
        <p:spPr>
          <a:xfrm>
            <a:off x="952500" y="1605446"/>
            <a:ext cx="10669524" cy="418576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t>Partaking</a:t>
            </a:r>
            <a:r>
              <a:rPr lang="en-US" dirty="0">
                <a:solidFill>
                  <a:srgbClr val="000000"/>
                </a:solidFill>
              </a:rPr>
              <a:t> in too many Fallen Angel drinks may let you think you can fly</a:t>
            </a:r>
          </a:p>
          <a:p>
            <a:pPr marL="742950" lvl="1" indent="-285750">
              <a:spcBef>
                <a:spcPts val="600"/>
              </a:spcBef>
              <a:buFont typeface="Arial" panose="020B0604020202020204" pitchFamily="34" charset="0"/>
              <a:buChar char="•"/>
            </a:pPr>
            <a:r>
              <a:rPr lang="en-US" dirty="0">
                <a:solidFill>
                  <a:srgbClr val="000000"/>
                </a:solidFill>
              </a:rPr>
              <a:t>But falling asleep on Venice Beach after may leave you lighter in the pocket</a:t>
            </a:r>
          </a:p>
          <a:p>
            <a:pPr marL="285750" indent="-285750">
              <a:spcBef>
                <a:spcPts val="600"/>
              </a:spcBef>
              <a:buFont typeface="Arial" panose="020B0604020202020204" pitchFamily="34" charset="0"/>
              <a:buChar char="•"/>
            </a:pPr>
            <a:r>
              <a:rPr lang="en-US" dirty="0">
                <a:solidFill>
                  <a:srgbClr val="000000"/>
                </a:solidFill>
              </a:rPr>
              <a:t>You won’t hear any “Is your refrigerator running?” calls in Koreatown</a:t>
            </a:r>
          </a:p>
          <a:p>
            <a:pPr marL="742950" lvl="1" indent="-285750">
              <a:spcBef>
                <a:spcPts val="600"/>
              </a:spcBef>
              <a:buFont typeface="Arial" panose="020B0604020202020204" pitchFamily="34" charset="0"/>
              <a:buChar char="•"/>
            </a:pPr>
            <a:r>
              <a:rPr lang="en-US" dirty="0">
                <a:solidFill>
                  <a:srgbClr val="000000"/>
                </a:solidFill>
              </a:rPr>
              <a:t>Threatening phone calls and/or letters are more likely to occur and are no laughing matter</a:t>
            </a:r>
          </a:p>
          <a:p>
            <a:pPr marL="285750" indent="-285750">
              <a:spcBef>
                <a:spcPts val="600"/>
              </a:spcBef>
              <a:buFont typeface="Arial" panose="020B0604020202020204" pitchFamily="34" charset="0"/>
              <a:buChar char="•"/>
            </a:pPr>
            <a:r>
              <a:rPr lang="en-US" dirty="0">
                <a:solidFill>
                  <a:srgbClr val="000000"/>
                </a:solidFill>
              </a:rPr>
              <a:t>If you’re looking for a new not so “angelic” career, take yourself down to South Figueroa Street</a:t>
            </a:r>
          </a:p>
          <a:p>
            <a:pPr marL="742950" lvl="1" indent="-285750">
              <a:spcBef>
                <a:spcPts val="600"/>
              </a:spcBef>
              <a:buFont typeface="Arial" panose="020B0604020202020204" pitchFamily="34" charset="0"/>
              <a:buChar char="•"/>
            </a:pPr>
            <a:r>
              <a:rPr lang="en-US" dirty="0">
                <a:solidFill>
                  <a:srgbClr val="000000"/>
                </a:solidFill>
              </a:rPr>
              <a:t>Pimping and pandering can be found at it’s peak along this road between W 59</a:t>
            </a:r>
            <a:r>
              <a:rPr lang="en-US" baseline="30000" dirty="0">
                <a:solidFill>
                  <a:srgbClr val="000000"/>
                </a:solidFill>
              </a:rPr>
              <a:t>th</a:t>
            </a:r>
            <a:r>
              <a:rPr lang="en-US" dirty="0">
                <a:solidFill>
                  <a:srgbClr val="000000"/>
                </a:solidFill>
              </a:rPr>
              <a:t> and W 106</a:t>
            </a:r>
            <a:r>
              <a:rPr lang="en-US" baseline="30000" dirty="0">
                <a:solidFill>
                  <a:srgbClr val="000000"/>
                </a:solidFill>
              </a:rPr>
              <a:t>th</a:t>
            </a:r>
            <a:r>
              <a:rPr lang="en-US" dirty="0">
                <a:solidFill>
                  <a:srgbClr val="000000"/>
                </a:solidFill>
              </a:rPr>
              <a:t>  Streets</a:t>
            </a:r>
            <a:endParaRPr lang="en-US" b="1" dirty="0">
              <a:solidFill>
                <a:srgbClr val="000000"/>
              </a:solidFill>
            </a:endParaRPr>
          </a:p>
          <a:p>
            <a:pPr marL="285750" indent="-285750">
              <a:spcBef>
                <a:spcPts val="600"/>
              </a:spcBef>
              <a:buFont typeface="Arial" panose="020B0604020202020204" pitchFamily="34" charset="0"/>
              <a:buChar char="•"/>
            </a:pPr>
            <a:r>
              <a:rPr lang="en-US" dirty="0">
                <a:solidFill>
                  <a:srgbClr val="000000"/>
                </a:solidFill>
              </a:rPr>
              <a:t>Men and women in blue should be on the lookout in Central LA</a:t>
            </a:r>
          </a:p>
          <a:p>
            <a:pPr marL="742950" lvl="1" indent="-285750">
              <a:spcBef>
                <a:spcPts val="600"/>
              </a:spcBef>
              <a:buFont typeface="Arial" panose="020B0604020202020204" pitchFamily="34" charset="0"/>
              <a:buChar char="•"/>
            </a:pPr>
            <a:r>
              <a:rPr lang="en-US" dirty="0">
                <a:solidFill>
                  <a:srgbClr val="000000"/>
                </a:solidFill>
              </a:rPr>
              <a:t>Assault with a deadly weapon on a Police Officer is most prevalent in this area</a:t>
            </a:r>
          </a:p>
          <a:p>
            <a:pPr marL="285750" indent="-285750">
              <a:spcBef>
                <a:spcPts val="600"/>
              </a:spcBef>
              <a:buFont typeface="Arial" panose="020B0604020202020204" pitchFamily="34" charset="0"/>
              <a:buChar char="•"/>
            </a:pPr>
            <a:r>
              <a:rPr lang="en-US" dirty="0">
                <a:solidFill>
                  <a:srgbClr val="000000"/>
                </a:solidFill>
              </a:rPr>
              <a:t>Disturbing the Peace and Inciting a Riot seems more commonly seen in Wilshire than a “Pretty Woman”</a:t>
            </a:r>
          </a:p>
          <a:p>
            <a:pPr marL="285750" indent="-285750">
              <a:spcBef>
                <a:spcPts val="600"/>
              </a:spcBef>
              <a:buFont typeface="Arial" panose="020B0604020202020204" pitchFamily="34" charset="0"/>
              <a:buChar char="•"/>
            </a:pPr>
            <a:r>
              <a:rPr lang="en-US" dirty="0">
                <a:solidFill>
                  <a:srgbClr val="000000"/>
                </a:solidFill>
              </a:rPr>
              <a:t>Stars aren’t all tourists will see in Hollywood</a:t>
            </a:r>
          </a:p>
          <a:p>
            <a:pPr marL="742950" lvl="1" indent="-285750">
              <a:spcBef>
                <a:spcPts val="600"/>
              </a:spcBef>
              <a:buFont typeface="Arial" panose="020B0604020202020204" pitchFamily="34" charset="0"/>
              <a:buChar char="•"/>
            </a:pPr>
            <a:r>
              <a:rPr lang="en-US" dirty="0">
                <a:solidFill>
                  <a:srgbClr val="000000"/>
                </a:solidFill>
              </a:rPr>
              <a:t>Visitors should be leery of “lewd” walkers…possibly in trench coats</a:t>
            </a:r>
          </a:p>
        </p:txBody>
      </p:sp>
    </p:spTree>
    <p:extLst>
      <p:ext uri="{BB962C8B-B14F-4D97-AF65-F5344CB8AC3E}">
        <p14:creationId xmlns:p14="http://schemas.microsoft.com/office/powerpoint/2010/main" val="2273773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E80BC-10A7-F762-A95C-14F662035FBA}"/>
              </a:ext>
            </a:extLst>
          </p:cNvPr>
          <p:cNvSpPr>
            <a:spLocks noGrp="1"/>
          </p:cNvSpPr>
          <p:nvPr>
            <p:ph type="title"/>
          </p:nvPr>
        </p:nvSpPr>
        <p:spPr>
          <a:xfrm>
            <a:off x="952500" y="246795"/>
            <a:ext cx="10287000" cy="1147762"/>
          </a:xfrm>
        </p:spPr>
        <p:txBody>
          <a:bodyPr/>
          <a:lstStyle/>
          <a:p>
            <a:r>
              <a:rPr lang="en-US" dirty="0"/>
              <a:t>Revelations - Lynching</a:t>
            </a:r>
          </a:p>
        </p:txBody>
      </p:sp>
      <p:sp>
        <p:nvSpPr>
          <p:cNvPr id="3" name="Content Placeholder 2">
            <a:extLst>
              <a:ext uri="{FF2B5EF4-FFF2-40B4-BE49-F238E27FC236}">
                <a16:creationId xmlns:a16="http://schemas.microsoft.com/office/drawing/2014/main" id="{2C4C07C5-E2B9-7B92-2CF9-4BE65D5CE326}"/>
              </a:ext>
            </a:extLst>
          </p:cNvPr>
          <p:cNvSpPr>
            <a:spLocks noGrp="1"/>
          </p:cNvSpPr>
          <p:nvPr>
            <p:ph idx="1"/>
          </p:nvPr>
        </p:nvSpPr>
        <p:spPr>
          <a:xfrm>
            <a:off x="952500" y="1792225"/>
            <a:ext cx="10287000" cy="4384738"/>
          </a:xfrm>
        </p:spPr>
        <p:txBody>
          <a:bodyPr/>
          <a:lstStyle/>
          <a:p>
            <a:r>
              <a:rPr lang="en-US" dirty="0"/>
              <a:t>Lynching as a category of crime stood out due to specificity and history</a:t>
            </a:r>
          </a:p>
          <a:p>
            <a:r>
              <a:rPr lang="en-US" dirty="0"/>
              <a:t>33 Incidents in the period of time covered</a:t>
            </a:r>
          </a:p>
          <a:p>
            <a:r>
              <a:rPr lang="en-US" dirty="0"/>
              <a:t>10/15/2020 – seven individuals involved in a lynching event, after the 10/14/2020 sit-in in Los Angeles (and other cities) to protest the murder of George Floyd on Figueroa Street</a:t>
            </a:r>
          </a:p>
          <a:p>
            <a:r>
              <a:rPr lang="en-US" dirty="0"/>
              <a:t>Anti-lynching bill supported by bipartisan majority was ended in 2018</a:t>
            </a:r>
          </a:p>
          <a:p>
            <a:r>
              <a:rPr lang="en-US" dirty="0"/>
              <a:t>Lynching was not a hate crime until 2022</a:t>
            </a:r>
          </a:p>
          <a:p>
            <a:endParaRPr lang="en-US" dirty="0"/>
          </a:p>
          <a:p>
            <a:endParaRPr lang="en-US" dirty="0"/>
          </a:p>
        </p:txBody>
      </p:sp>
      <p:pic>
        <p:nvPicPr>
          <p:cNvPr id="5" name="Picture 4">
            <a:extLst>
              <a:ext uri="{FF2B5EF4-FFF2-40B4-BE49-F238E27FC236}">
                <a16:creationId xmlns:a16="http://schemas.microsoft.com/office/drawing/2014/main" id="{879ABE63-F93D-4113-0397-04E9CCD36BE2}"/>
              </a:ext>
            </a:extLst>
          </p:cNvPr>
          <p:cNvPicPr>
            <a:picLocks noChangeAspect="1"/>
          </p:cNvPicPr>
          <p:nvPr/>
        </p:nvPicPr>
        <p:blipFill>
          <a:blip r:embed="rId3"/>
          <a:stretch>
            <a:fillRect/>
          </a:stretch>
        </p:blipFill>
        <p:spPr>
          <a:xfrm>
            <a:off x="7584924" y="4059936"/>
            <a:ext cx="4229587" cy="2514695"/>
          </a:xfrm>
          <a:prstGeom prst="rect">
            <a:avLst/>
          </a:prstGeom>
        </p:spPr>
      </p:pic>
    </p:spTree>
    <p:extLst>
      <p:ext uri="{BB962C8B-B14F-4D97-AF65-F5344CB8AC3E}">
        <p14:creationId xmlns:p14="http://schemas.microsoft.com/office/powerpoint/2010/main" val="329580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0737-EFAA-F4BB-B71C-0D53A0C3331B}"/>
              </a:ext>
            </a:extLst>
          </p:cNvPr>
          <p:cNvSpPr>
            <a:spLocks noGrp="1"/>
          </p:cNvSpPr>
          <p:nvPr>
            <p:ph type="title"/>
          </p:nvPr>
        </p:nvSpPr>
        <p:spPr>
          <a:xfrm>
            <a:off x="952500" y="232873"/>
            <a:ext cx="10287000" cy="1147762"/>
          </a:xfrm>
        </p:spPr>
        <p:txBody>
          <a:bodyPr/>
          <a:lstStyle/>
          <a:p>
            <a:r>
              <a:rPr lang="en-US" dirty="0"/>
              <a:t>Revelations – inciting a riot</a:t>
            </a:r>
          </a:p>
        </p:txBody>
      </p:sp>
      <p:sp>
        <p:nvSpPr>
          <p:cNvPr id="3" name="Content Placeholder 2">
            <a:extLst>
              <a:ext uri="{FF2B5EF4-FFF2-40B4-BE49-F238E27FC236}">
                <a16:creationId xmlns:a16="http://schemas.microsoft.com/office/drawing/2014/main" id="{82682A80-949D-927A-AF97-328614BA8BBF}"/>
              </a:ext>
            </a:extLst>
          </p:cNvPr>
          <p:cNvSpPr>
            <a:spLocks noGrp="1"/>
          </p:cNvSpPr>
          <p:nvPr>
            <p:ph idx="1"/>
          </p:nvPr>
        </p:nvSpPr>
        <p:spPr>
          <a:xfrm>
            <a:off x="952500" y="1911097"/>
            <a:ext cx="4761729" cy="4265866"/>
          </a:xfrm>
        </p:spPr>
        <p:txBody>
          <a:bodyPr/>
          <a:lstStyle/>
          <a:p>
            <a:r>
              <a:rPr lang="en-US" dirty="0"/>
              <a:t>22 Incidents in the data</a:t>
            </a:r>
          </a:p>
          <a:p>
            <a:r>
              <a:rPr lang="en-US" dirty="0"/>
              <a:t>12/27/2023 had 19 Incidents of Inciting a Riot, all arrested during a protest that blocked traffic near Los Angeles International Airport</a:t>
            </a:r>
          </a:p>
          <a:p>
            <a:r>
              <a:rPr lang="en-US" dirty="0"/>
              <a:t>“Pretty Woman” made Wilshire Boulevard seem angelic, but according to our data, one would have better luck inciting a riot than buying designer clothes</a:t>
            </a:r>
          </a:p>
          <a:p>
            <a:endParaRPr lang="en-US" dirty="0"/>
          </a:p>
        </p:txBody>
      </p:sp>
      <p:pic>
        <p:nvPicPr>
          <p:cNvPr id="5" name="Picture 4">
            <a:extLst>
              <a:ext uri="{FF2B5EF4-FFF2-40B4-BE49-F238E27FC236}">
                <a16:creationId xmlns:a16="http://schemas.microsoft.com/office/drawing/2014/main" id="{3CB25A4D-B6B6-4F74-1E98-F1F6CADFB34D}"/>
              </a:ext>
            </a:extLst>
          </p:cNvPr>
          <p:cNvPicPr>
            <a:picLocks noChangeAspect="1"/>
          </p:cNvPicPr>
          <p:nvPr/>
        </p:nvPicPr>
        <p:blipFill>
          <a:blip r:embed="rId2"/>
          <a:stretch>
            <a:fillRect/>
          </a:stretch>
        </p:blipFill>
        <p:spPr>
          <a:xfrm>
            <a:off x="6096000" y="2168466"/>
            <a:ext cx="5525271" cy="2667372"/>
          </a:xfrm>
          <a:prstGeom prst="rect">
            <a:avLst/>
          </a:prstGeom>
        </p:spPr>
      </p:pic>
    </p:spTree>
    <p:extLst>
      <p:ext uri="{BB962C8B-B14F-4D97-AF65-F5344CB8AC3E}">
        <p14:creationId xmlns:p14="http://schemas.microsoft.com/office/powerpoint/2010/main" val="214604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5BA2-40BE-8C78-AD4E-EB8F47AEA177}"/>
              </a:ext>
            </a:extLst>
          </p:cNvPr>
          <p:cNvSpPr>
            <a:spLocks noGrp="1"/>
          </p:cNvSpPr>
          <p:nvPr>
            <p:ph type="title"/>
          </p:nvPr>
        </p:nvSpPr>
        <p:spPr>
          <a:xfrm>
            <a:off x="952500" y="232873"/>
            <a:ext cx="10287000" cy="1147762"/>
          </a:xfrm>
        </p:spPr>
        <p:txBody>
          <a:bodyPr/>
          <a:lstStyle/>
          <a:p>
            <a:r>
              <a:rPr lang="en-US" dirty="0"/>
              <a:t>Revelations – VULNERABLE angels</a:t>
            </a:r>
          </a:p>
        </p:txBody>
      </p:sp>
      <p:sp>
        <p:nvSpPr>
          <p:cNvPr id="3" name="Content Placeholder 2">
            <a:extLst>
              <a:ext uri="{FF2B5EF4-FFF2-40B4-BE49-F238E27FC236}">
                <a16:creationId xmlns:a16="http://schemas.microsoft.com/office/drawing/2014/main" id="{47EF98B2-EC83-638A-0A03-DCC599CD9799}"/>
              </a:ext>
            </a:extLst>
          </p:cNvPr>
          <p:cNvSpPr>
            <a:spLocks noGrp="1"/>
          </p:cNvSpPr>
          <p:nvPr>
            <p:ph idx="1"/>
          </p:nvPr>
        </p:nvSpPr>
        <p:spPr>
          <a:xfrm>
            <a:off x="952500" y="1755649"/>
            <a:ext cx="5704332" cy="4421314"/>
          </a:xfrm>
        </p:spPr>
        <p:txBody>
          <a:bodyPr/>
          <a:lstStyle/>
          <a:p>
            <a:r>
              <a:rPr lang="en-US" dirty="0"/>
              <a:t>Although Millennials have the highest percentage of crime victims, it is noteworthy that Gen Alpha has the second highest percentage. We believe this is due to the fact that they are a younger generation and are more vulnerable to crime</a:t>
            </a:r>
          </a:p>
          <a:p>
            <a:r>
              <a:rPr lang="en-US" dirty="0"/>
              <a:t>Gen A is 40% of the size of the Millennials but they have almost the same chance as being the victim of a crime</a:t>
            </a:r>
          </a:p>
          <a:p>
            <a:r>
              <a:rPr lang="en-US" dirty="0"/>
              <a:t>Those crimes tended to be more personal in nature like kidnapping, neglect, incest, endangerment, child abuse and pornography</a:t>
            </a:r>
          </a:p>
        </p:txBody>
      </p:sp>
      <p:pic>
        <p:nvPicPr>
          <p:cNvPr id="4" name="Picture 3">
            <a:extLst>
              <a:ext uri="{FF2B5EF4-FFF2-40B4-BE49-F238E27FC236}">
                <a16:creationId xmlns:a16="http://schemas.microsoft.com/office/drawing/2014/main" id="{1DA20DB4-362D-8CE7-336D-FDCB4089D470}"/>
              </a:ext>
            </a:extLst>
          </p:cNvPr>
          <p:cNvPicPr>
            <a:picLocks noChangeAspect="1"/>
          </p:cNvPicPr>
          <p:nvPr/>
        </p:nvPicPr>
        <p:blipFill rotWithShape="1">
          <a:blip r:embed="rId3"/>
          <a:srcRect l="11913" r="14881"/>
          <a:stretch/>
        </p:blipFill>
        <p:spPr>
          <a:xfrm>
            <a:off x="7269480" y="2048901"/>
            <a:ext cx="4253484" cy="3483219"/>
          </a:xfrm>
          <a:prstGeom prst="rect">
            <a:avLst/>
          </a:prstGeom>
        </p:spPr>
      </p:pic>
    </p:spTree>
    <p:extLst>
      <p:ext uri="{BB962C8B-B14F-4D97-AF65-F5344CB8AC3E}">
        <p14:creationId xmlns:p14="http://schemas.microsoft.com/office/powerpoint/2010/main" val="243574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0A45-E7D4-5E07-794B-08735D38483D}"/>
              </a:ext>
            </a:extLst>
          </p:cNvPr>
          <p:cNvSpPr>
            <a:spLocks noGrp="1"/>
          </p:cNvSpPr>
          <p:nvPr>
            <p:ph type="title"/>
          </p:nvPr>
        </p:nvSpPr>
        <p:spPr>
          <a:xfrm>
            <a:off x="952500" y="232873"/>
            <a:ext cx="10287000" cy="1147762"/>
          </a:xfrm>
        </p:spPr>
        <p:txBody>
          <a:bodyPr/>
          <a:lstStyle/>
          <a:p>
            <a:r>
              <a:rPr lang="en-US" dirty="0"/>
              <a:t>Conclusions – the heavens opened</a:t>
            </a:r>
          </a:p>
        </p:txBody>
      </p:sp>
      <p:sp>
        <p:nvSpPr>
          <p:cNvPr id="3" name="Content Placeholder 2">
            <a:extLst>
              <a:ext uri="{FF2B5EF4-FFF2-40B4-BE49-F238E27FC236}">
                <a16:creationId xmlns:a16="http://schemas.microsoft.com/office/drawing/2014/main" id="{3A28AEFA-83F1-A67E-6102-051F89D703AB}"/>
              </a:ext>
            </a:extLst>
          </p:cNvPr>
          <p:cNvSpPr>
            <a:spLocks noGrp="1"/>
          </p:cNvSpPr>
          <p:nvPr>
            <p:ph idx="1"/>
          </p:nvPr>
        </p:nvSpPr>
        <p:spPr>
          <a:xfrm>
            <a:off x="952500" y="1636777"/>
            <a:ext cx="10287000" cy="4540186"/>
          </a:xfrm>
        </p:spPr>
        <p:txBody>
          <a:bodyPr>
            <a:normAutofit/>
          </a:bodyPr>
          <a:lstStyle/>
          <a:p>
            <a:r>
              <a:rPr lang="en-US" dirty="0"/>
              <a:t>Machine learning pointed us into the trends to focus on, namely area was quite possibly the most important feature in predicting the likelihood of being a victim of crime</a:t>
            </a:r>
          </a:p>
          <a:p>
            <a:r>
              <a:rPr lang="en-US" dirty="0"/>
              <a:t>Gender and age of the victims also seemed to carry weight as well</a:t>
            </a:r>
          </a:p>
          <a:p>
            <a:r>
              <a:rPr lang="en-US" dirty="0"/>
              <a:t>Vehicle Theft was overwhelmingly the highest incidence of occurrences</a:t>
            </a:r>
          </a:p>
          <a:p>
            <a:r>
              <a:rPr lang="en-US" dirty="0"/>
              <a:t>Granular analysis provided the insights for the data points of interest, a.k.a. “Revelations”</a:t>
            </a:r>
          </a:p>
          <a:p>
            <a:r>
              <a:rPr lang="en-US" dirty="0"/>
              <a:t>Figueroa Street demonstrated the least angelic in behaviors around these statistics, because it seems to be a hotbed for pimping, pandering, and lynching</a:t>
            </a:r>
          </a:p>
          <a:p>
            <a:r>
              <a:rPr lang="en-US" dirty="0"/>
              <a:t>Falling asleep in Venice may result in being drunk rolled</a:t>
            </a:r>
          </a:p>
          <a:p>
            <a:r>
              <a:rPr lang="en-US" dirty="0"/>
              <a:t>The City of Angels could tarnish a few halos because of violent crime rates in lower-income areas and rates of theft in higher-income areas</a:t>
            </a:r>
          </a:p>
          <a:p>
            <a:endParaRPr lang="en-US" dirty="0"/>
          </a:p>
        </p:txBody>
      </p:sp>
    </p:spTree>
    <p:extLst>
      <p:ext uri="{BB962C8B-B14F-4D97-AF65-F5344CB8AC3E}">
        <p14:creationId xmlns:p14="http://schemas.microsoft.com/office/powerpoint/2010/main" val="3478963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0A45-E7D4-5E07-794B-08735D38483D}"/>
              </a:ext>
            </a:extLst>
          </p:cNvPr>
          <p:cNvSpPr>
            <a:spLocks noGrp="1"/>
          </p:cNvSpPr>
          <p:nvPr>
            <p:ph type="title"/>
          </p:nvPr>
        </p:nvSpPr>
        <p:spPr>
          <a:xfrm>
            <a:off x="952500" y="232873"/>
            <a:ext cx="10287000" cy="1147762"/>
          </a:xfrm>
        </p:spPr>
        <p:txBody>
          <a:bodyPr/>
          <a:lstStyle/>
          <a:p>
            <a:r>
              <a:rPr lang="en-US" dirty="0"/>
              <a:t>Thank you to *our* angels!</a:t>
            </a:r>
          </a:p>
        </p:txBody>
      </p:sp>
      <p:sp>
        <p:nvSpPr>
          <p:cNvPr id="3" name="Content Placeholder 2">
            <a:extLst>
              <a:ext uri="{FF2B5EF4-FFF2-40B4-BE49-F238E27FC236}">
                <a16:creationId xmlns:a16="http://schemas.microsoft.com/office/drawing/2014/main" id="{3A28AEFA-83F1-A67E-6102-051F89D703AB}"/>
              </a:ext>
            </a:extLst>
          </p:cNvPr>
          <p:cNvSpPr>
            <a:spLocks noGrp="1"/>
          </p:cNvSpPr>
          <p:nvPr>
            <p:ph idx="1"/>
          </p:nvPr>
        </p:nvSpPr>
        <p:spPr>
          <a:xfrm>
            <a:off x="952500" y="1636777"/>
            <a:ext cx="10287000" cy="4540186"/>
          </a:xfrm>
        </p:spPr>
        <p:txBody>
          <a:bodyPr>
            <a:normAutofit/>
          </a:bodyPr>
          <a:lstStyle/>
          <a:p>
            <a:r>
              <a:rPr lang="en-US" dirty="0"/>
              <a:t>We want to send a huge </a:t>
            </a:r>
            <a:r>
              <a:rPr lang="en-US" b="1" dirty="0"/>
              <a:t>THANK YOU </a:t>
            </a:r>
            <a:r>
              <a:rPr lang="en-US" dirty="0"/>
              <a:t>to all those that Lifted us Higher and Higher to contribute in the success of our We-R-No Angels team:</a:t>
            </a:r>
          </a:p>
          <a:p>
            <a:pPr marL="457200"/>
            <a:r>
              <a:rPr lang="en-US" b="1" dirty="0"/>
              <a:t>Raina Gustafson </a:t>
            </a:r>
            <a:r>
              <a:rPr lang="en-US" dirty="0"/>
              <a:t>- Thank you for your guidance and knowledge. For caring about both what you’re teaching and how you teach it.</a:t>
            </a:r>
          </a:p>
          <a:p>
            <a:pPr marL="457200"/>
            <a:r>
              <a:rPr lang="en-US" b="1" dirty="0"/>
              <a:t>Jeanette Luu </a:t>
            </a:r>
            <a:r>
              <a:rPr lang="en-US" dirty="0"/>
              <a:t>&amp; </a:t>
            </a:r>
            <a:r>
              <a:rPr lang="en-US" b="1" dirty="0"/>
              <a:t>Enkhsanaa Sommers </a:t>
            </a:r>
            <a:r>
              <a:rPr lang="en-US" dirty="0"/>
              <a:t>- Thank you for your support in facilitating such a positive learning environment! </a:t>
            </a:r>
          </a:p>
          <a:p>
            <a:pPr marL="457200"/>
            <a:r>
              <a:rPr lang="en-US" b="1" dirty="0"/>
              <a:t>Sheri Rosalia </a:t>
            </a:r>
            <a:r>
              <a:rPr lang="en-US" dirty="0"/>
              <a:t>- You’ve been an Angel on our side throughout this journey. Thank you for your time, your enthusiasm, your knowledge and most of all, your encouragement.</a:t>
            </a:r>
          </a:p>
        </p:txBody>
      </p:sp>
    </p:spTree>
    <p:extLst>
      <p:ext uri="{BB962C8B-B14F-4D97-AF65-F5344CB8AC3E}">
        <p14:creationId xmlns:p14="http://schemas.microsoft.com/office/powerpoint/2010/main" val="2333924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B669-25A3-4F48-484D-41D4E82D7C5C}"/>
              </a:ext>
            </a:extLst>
          </p:cNvPr>
          <p:cNvSpPr>
            <a:spLocks noGrp="1"/>
          </p:cNvSpPr>
          <p:nvPr>
            <p:ph type="title"/>
          </p:nvPr>
        </p:nvSpPr>
        <p:spPr/>
        <p:txBody>
          <a:bodyPr>
            <a:noAutofit/>
          </a:bodyPr>
          <a:lstStyle/>
          <a:p>
            <a:pPr algn="ctr"/>
            <a:r>
              <a:rPr lang="en-US" sz="3600" dirty="0"/>
              <a:t>Crime in the city of angels</a:t>
            </a:r>
            <a:br>
              <a:rPr lang="en-US" sz="3600" dirty="0"/>
            </a:br>
            <a:r>
              <a:rPr lang="en-US" sz="3600" dirty="0"/>
              <a:t>2020 - 2024</a:t>
            </a:r>
          </a:p>
        </p:txBody>
      </p:sp>
      <p:sp>
        <p:nvSpPr>
          <p:cNvPr id="3" name="Content Placeholder 2">
            <a:extLst>
              <a:ext uri="{FF2B5EF4-FFF2-40B4-BE49-F238E27FC236}">
                <a16:creationId xmlns:a16="http://schemas.microsoft.com/office/drawing/2014/main" id="{D6FB1022-43BF-5718-EA1D-3DD1FB7122A1}"/>
              </a:ext>
            </a:extLst>
          </p:cNvPr>
          <p:cNvSpPr>
            <a:spLocks noGrp="1"/>
          </p:cNvSpPr>
          <p:nvPr>
            <p:ph idx="1"/>
          </p:nvPr>
        </p:nvSpPr>
        <p:spPr>
          <a:xfrm>
            <a:off x="952500" y="2285997"/>
            <a:ext cx="10706100" cy="3890965"/>
          </a:xfrm>
        </p:spPr>
        <p:txBody>
          <a:bodyPr>
            <a:normAutofit/>
          </a:bodyPr>
          <a:lstStyle/>
          <a:p>
            <a:r>
              <a:rPr lang="en-US" sz="3200" b="1" dirty="0"/>
              <a:t>LA is the “City of Angels”</a:t>
            </a:r>
          </a:p>
          <a:p>
            <a:r>
              <a:rPr lang="en-US" sz="3200" b="1" dirty="0"/>
              <a:t>We are exploring the darker side of it via LA crime data</a:t>
            </a:r>
          </a:p>
          <a:p>
            <a:r>
              <a:rPr lang="en-US" sz="3200" b="1" dirty="0"/>
              <a:t>Perhaps LA citizens are not as angelic as their city name suggests</a:t>
            </a:r>
          </a:p>
        </p:txBody>
      </p:sp>
    </p:spTree>
    <p:extLst>
      <p:ext uri="{BB962C8B-B14F-4D97-AF65-F5344CB8AC3E}">
        <p14:creationId xmlns:p14="http://schemas.microsoft.com/office/powerpoint/2010/main" val="2244376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974D-B349-4A1B-9412-1EE5593B03CB}"/>
              </a:ext>
            </a:extLst>
          </p:cNvPr>
          <p:cNvSpPr>
            <a:spLocks noGrp="1"/>
          </p:cNvSpPr>
          <p:nvPr>
            <p:ph type="title"/>
          </p:nvPr>
        </p:nvSpPr>
        <p:spPr>
          <a:xfrm>
            <a:off x="952500" y="232873"/>
            <a:ext cx="10287000" cy="1147762"/>
          </a:xfrm>
        </p:spPr>
        <p:txBody>
          <a:bodyPr/>
          <a:lstStyle/>
          <a:p>
            <a:r>
              <a:rPr lang="en-US" dirty="0"/>
              <a:t>Divine inspiration (Data Sources):</a:t>
            </a:r>
          </a:p>
        </p:txBody>
      </p:sp>
      <p:sp>
        <p:nvSpPr>
          <p:cNvPr id="3" name="Content Placeholder 2">
            <a:extLst>
              <a:ext uri="{FF2B5EF4-FFF2-40B4-BE49-F238E27FC236}">
                <a16:creationId xmlns:a16="http://schemas.microsoft.com/office/drawing/2014/main" id="{F41DB1DD-A246-0DD1-300D-90AC71BABEA3}"/>
              </a:ext>
            </a:extLst>
          </p:cNvPr>
          <p:cNvSpPr>
            <a:spLocks noGrp="1"/>
          </p:cNvSpPr>
          <p:nvPr>
            <p:ph idx="1"/>
          </p:nvPr>
        </p:nvSpPr>
        <p:spPr>
          <a:xfrm>
            <a:off x="952500" y="1847089"/>
            <a:ext cx="10287000" cy="4329874"/>
          </a:xfrm>
        </p:spPr>
        <p:txBody>
          <a:bodyPr/>
          <a:lstStyle/>
          <a:p>
            <a:r>
              <a:rPr lang="en-US" dirty="0"/>
              <a:t>Data was downloaded from the City of Los Angeles at this URL:  </a:t>
            </a:r>
          </a:p>
          <a:p>
            <a:pPr marL="0" indent="0">
              <a:buNone/>
            </a:pPr>
            <a:r>
              <a:rPr lang="en-US" dirty="0">
                <a:hlinkClick r:id="rId2"/>
              </a:rPr>
              <a:t>https://data.lacity.org/Public-Safety/Crime-Data-from-2020-to-Present/2nrs-mtv8/about_data.</a:t>
            </a:r>
            <a:endParaRPr lang="en-US" dirty="0"/>
          </a:p>
          <a:p>
            <a:r>
              <a:rPr lang="en-US" dirty="0"/>
              <a:t>The data contains crime information accumulated from 2020 through the first few months of 2024</a:t>
            </a:r>
          </a:p>
          <a:p>
            <a:r>
              <a:rPr lang="en-US" dirty="0"/>
              <a:t>The crime data analyzed has </a:t>
            </a:r>
            <a:r>
              <a:rPr lang="en-US"/>
              <a:t>approximate million </a:t>
            </a:r>
            <a:r>
              <a:rPr lang="en-US" dirty="0"/>
              <a:t>records</a:t>
            </a:r>
          </a:p>
        </p:txBody>
      </p:sp>
    </p:spTree>
    <p:extLst>
      <p:ext uri="{BB962C8B-B14F-4D97-AF65-F5344CB8AC3E}">
        <p14:creationId xmlns:p14="http://schemas.microsoft.com/office/powerpoint/2010/main" val="3960587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BA6E-44A9-6E71-0DAB-F1E15BFC0EEA}"/>
              </a:ext>
            </a:extLst>
          </p:cNvPr>
          <p:cNvSpPr>
            <a:spLocks noGrp="1"/>
          </p:cNvSpPr>
          <p:nvPr>
            <p:ph type="title"/>
          </p:nvPr>
        </p:nvSpPr>
        <p:spPr>
          <a:xfrm>
            <a:off x="952500" y="232873"/>
            <a:ext cx="10287000" cy="1147762"/>
          </a:xfrm>
        </p:spPr>
        <p:txBody>
          <a:bodyPr/>
          <a:lstStyle/>
          <a:p>
            <a:r>
              <a:rPr lang="en-US" dirty="0"/>
              <a:t>Harps and halos(Tools used):</a:t>
            </a:r>
          </a:p>
        </p:txBody>
      </p:sp>
      <p:sp>
        <p:nvSpPr>
          <p:cNvPr id="3" name="Content Placeholder 2">
            <a:extLst>
              <a:ext uri="{FF2B5EF4-FFF2-40B4-BE49-F238E27FC236}">
                <a16:creationId xmlns:a16="http://schemas.microsoft.com/office/drawing/2014/main" id="{1A2A0767-A117-6A92-EAE7-3E9DA1069A24}"/>
              </a:ext>
            </a:extLst>
          </p:cNvPr>
          <p:cNvSpPr>
            <a:spLocks noGrp="1"/>
          </p:cNvSpPr>
          <p:nvPr>
            <p:ph idx="1"/>
          </p:nvPr>
        </p:nvSpPr>
        <p:spPr>
          <a:xfrm>
            <a:off x="952500" y="1719072"/>
            <a:ext cx="10287000" cy="4690871"/>
          </a:xfrm>
        </p:spPr>
        <p:txBody>
          <a:bodyPr>
            <a:normAutofit fontScale="92500" lnSpcReduction="20000"/>
          </a:bodyPr>
          <a:lstStyle/>
          <a:p>
            <a:r>
              <a:rPr lang="en-US" dirty="0"/>
              <a:t>Pandas</a:t>
            </a:r>
          </a:p>
          <a:p>
            <a:r>
              <a:rPr lang="en-US" dirty="0" err="1"/>
              <a:t>Numpy</a:t>
            </a:r>
            <a:endParaRPr lang="en-US" dirty="0"/>
          </a:p>
          <a:p>
            <a:r>
              <a:rPr lang="en-US" dirty="0"/>
              <a:t>Matplotlib</a:t>
            </a:r>
          </a:p>
          <a:p>
            <a:r>
              <a:rPr lang="en-US" dirty="0" err="1"/>
              <a:t>Plotly</a:t>
            </a:r>
            <a:r>
              <a:rPr lang="en-US" dirty="0"/>
              <a:t> Dash</a:t>
            </a:r>
          </a:p>
          <a:p>
            <a:r>
              <a:rPr lang="en-US" dirty="0"/>
              <a:t>Leaflet</a:t>
            </a:r>
          </a:p>
          <a:p>
            <a:r>
              <a:rPr lang="en-US" dirty="0"/>
              <a:t>Machine Learning</a:t>
            </a:r>
          </a:p>
          <a:p>
            <a:r>
              <a:rPr lang="en-US" dirty="0" err="1"/>
              <a:t>SCKit</a:t>
            </a:r>
            <a:endParaRPr lang="en-US" dirty="0"/>
          </a:p>
          <a:p>
            <a:r>
              <a:rPr lang="en-US" dirty="0"/>
              <a:t>Spark SQL</a:t>
            </a:r>
          </a:p>
          <a:p>
            <a:r>
              <a:rPr lang="en-US" dirty="0"/>
              <a:t>Tableau</a:t>
            </a:r>
          </a:p>
          <a:p>
            <a:r>
              <a:rPr lang="en-US" dirty="0"/>
              <a:t>Python</a:t>
            </a:r>
          </a:p>
          <a:p>
            <a:r>
              <a:rPr lang="en-US" dirty="0" err="1"/>
              <a:t>Jupyter</a:t>
            </a:r>
            <a:r>
              <a:rPr lang="en-US" dirty="0"/>
              <a:t> Notebook</a:t>
            </a:r>
          </a:p>
          <a:p>
            <a:r>
              <a:rPr lang="en-US" dirty="0"/>
              <a:t>Heroku</a:t>
            </a:r>
          </a:p>
          <a:p>
            <a:endParaRPr lang="en-US" dirty="0"/>
          </a:p>
        </p:txBody>
      </p:sp>
    </p:spTree>
    <p:extLst>
      <p:ext uri="{BB962C8B-B14F-4D97-AF65-F5344CB8AC3E}">
        <p14:creationId xmlns:p14="http://schemas.microsoft.com/office/powerpoint/2010/main" val="3687171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D81D-19D9-976F-6B6E-346128A58D12}"/>
              </a:ext>
            </a:extLst>
          </p:cNvPr>
          <p:cNvSpPr>
            <a:spLocks noGrp="1"/>
          </p:cNvSpPr>
          <p:nvPr>
            <p:ph type="title"/>
          </p:nvPr>
        </p:nvSpPr>
        <p:spPr>
          <a:xfrm>
            <a:off x="952500" y="232873"/>
            <a:ext cx="10287000" cy="1147762"/>
          </a:xfrm>
        </p:spPr>
        <p:txBody>
          <a:bodyPr/>
          <a:lstStyle/>
          <a:p>
            <a:r>
              <a:rPr lang="en-US" dirty="0"/>
              <a:t>Little Demons(Challenges)</a:t>
            </a:r>
          </a:p>
        </p:txBody>
      </p:sp>
      <p:sp>
        <p:nvSpPr>
          <p:cNvPr id="3" name="Content Placeholder 2">
            <a:extLst>
              <a:ext uri="{FF2B5EF4-FFF2-40B4-BE49-F238E27FC236}">
                <a16:creationId xmlns:a16="http://schemas.microsoft.com/office/drawing/2014/main" id="{291F95CE-3B98-F726-8A8E-B7F6637863B6}"/>
              </a:ext>
            </a:extLst>
          </p:cNvPr>
          <p:cNvSpPr>
            <a:spLocks noGrp="1"/>
          </p:cNvSpPr>
          <p:nvPr>
            <p:ph idx="1"/>
          </p:nvPr>
        </p:nvSpPr>
        <p:spPr>
          <a:xfrm>
            <a:off x="952500" y="1764793"/>
            <a:ext cx="10287000" cy="4412170"/>
          </a:xfrm>
        </p:spPr>
        <p:txBody>
          <a:bodyPr/>
          <a:lstStyle/>
          <a:p>
            <a:r>
              <a:rPr lang="en-US" dirty="0"/>
              <a:t>Tried to get more accurate location information by utilizing zip codes, but data was not readily available without purchase because of the volume of data</a:t>
            </a:r>
          </a:p>
          <a:p>
            <a:r>
              <a:rPr lang="en-US" dirty="0"/>
              <a:t>Spark had problems with </a:t>
            </a:r>
            <a:r>
              <a:rPr lang="en-US" dirty="0" err="1"/>
              <a:t>Plotly</a:t>
            </a:r>
            <a:r>
              <a:rPr lang="en-US" dirty="0"/>
              <a:t> Dash, so </a:t>
            </a:r>
            <a:r>
              <a:rPr lang="en-US" dirty="0" err="1"/>
              <a:t>Plotly</a:t>
            </a:r>
            <a:r>
              <a:rPr lang="en-US" dirty="0"/>
              <a:t> Dash was implemented in Pandas </a:t>
            </a:r>
            <a:r>
              <a:rPr lang="en-US" dirty="0" err="1"/>
              <a:t>DataFrames</a:t>
            </a:r>
            <a:endParaRPr lang="en-US" dirty="0"/>
          </a:p>
          <a:p>
            <a:r>
              <a:rPr lang="en-US" dirty="0"/>
              <a:t>Heroku was attempted to be used to deploy our app, but it is available only by purchase</a:t>
            </a:r>
          </a:p>
          <a:p>
            <a:r>
              <a:rPr lang="en-US" dirty="0"/>
              <a:t>Tableau trial period ended and a new account needed to be created, and data was often deleted instead of published</a:t>
            </a:r>
          </a:p>
          <a:p>
            <a:endParaRPr lang="en-US" dirty="0"/>
          </a:p>
        </p:txBody>
      </p:sp>
    </p:spTree>
    <p:extLst>
      <p:ext uri="{BB962C8B-B14F-4D97-AF65-F5344CB8AC3E}">
        <p14:creationId xmlns:p14="http://schemas.microsoft.com/office/powerpoint/2010/main" val="418204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EE77-FD58-83AB-8C97-A177612ADCA8}"/>
              </a:ext>
            </a:extLst>
          </p:cNvPr>
          <p:cNvSpPr>
            <a:spLocks noGrp="1"/>
          </p:cNvSpPr>
          <p:nvPr>
            <p:ph type="title"/>
          </p:nvPr>
        </p:nvSpPr>
        <p:spPr>
          <a:xfrm>
            <a:off x="952500" y="232873"/>
            <a:ext cx="10287000" cy="1147762"/>
          </a:xfrm>
        </p:spPr>
        <p:txBody>
          <a:bodyPr/>
          <a:lstStyle/>
          <a:p>
            <a:r>
              <a:rPr lang="en-US" dirty="0"/>
              <a:t>Spreading our wings – machine learning</a:t>
            </a:r>
          </a:p>
        </p:txBody>
      </p:sp>
      <p:sp>
        <p:nvSpPr>
          <p:cNvPr id="3" name="Content Placeholder 2">
            <a:extLst>
              <a:ext uri="{FF2B5EF4-FFF2-40B4-BE49-F238E27FC236}">
                <a16:creationId xmlns:a16="http://schemas.microsoft.com/office/drawing/2014/main" id="{F640F9E4-71E2-305A-794F-0BE932CB116F}"/>
              </a:ext>
            </a:extLst>
          </p:cNvPr>
          <p:cNvSpPr>
            <a:spLocks noGrp="1"/>
          </p:cNvSpPr>
          <p:nvPr>
            <p:ph idx="1"/>
          </p:nvPr>
        </p:nvSpPr>
        <p:spPr>
          <a:xfrm>
            <a:off x="952500" y="1682497"/>
            <a:ext cx="10287000" cy="4867932"/>
          </a:xfrm>
        </p:spPr>
        <p:txBody>
          <a:bodyPr>
            <a:normAutofit/>
          </a:bodyPr>
          <a:lstStyle/>
          <a:p>
            <a:pPr marL="0" indent="0">
              <a:buNone/>
            </a:pPr>
            <a:r>
              <a:rPr lang="en-US" dirty="0"/>
              <a:t>The goal of this analysis is to identify patterns, trends, and factors contributing to crime in LA that would predict hotspots and understanding the factors that influence crime rates.  </a:t>
            </a:r>
          </a:p>
          <a:p>
            <a:r>
              <a:rPr lang="en-US" dirty="0"/>
              <a:t>Crime is dirty, and so was our data.  Normalizing it consisted of tuning, crime binning, cleansing, and formatting </a:t>
            </a:r>
          </a:p>
          <a:p>
            <a:r>
              <a:rPr lang="en-US" dirty="0"/>
              <a:t>Reaching the gates of heaven of 80% accuracy to meet St. Peter, we instead were greeted with Judas, as the initial run using logistic regression resulted in 19% accuracy on the dataset with all features included</a:t>
            </a:r>
          </a:p>
          <a:p>
            <a:r>
              <a:rPr lang="en-US" dirty="0"/>
              <a:t>Random Forest provided us one step closer to the pearly gates  with a 35% accuracy return</a:t>
            </a:r>
          </a:p>
          <a:p>
            <a:r>
              <a:rPr lang="en-US" dirty="0"/>
              <a:t>We heard the celestial choir of angels when performing the same functions on selected features which dramatically increased accuracy to 89%</a:t>
            </a:r>
          </a:p>
          <a:p>
            <a:r>
              <a:rPr lang="en-US" dirty="0"/>
              <a:t>Checked other models to see if any could increase accuracy more than 89% to ensure our faith was not misguided</a:t>
            </a:r>
          </a:p>
          <a:p>
            <a:endParaRPr lang="en-US" dirty="0"/>
          </a:p>
          <a:p>
            <a:endParaRPr lang="en-US" dirty="0"/>
          </a:p>
        </p:txBody>
      </p:sp>
    </p:spTree>
    <p:extLst>
      <p:ext uri="{BB962C8B-B14F-4D97-AF65-F5344CB8AC3E}">
        <p14:creationId xmlns:p14="http://schemas.microsoft.com/office/powerpoint/2010/main" val="453702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2B7B3-513F-45D9-A4B8-E15FBD747BAD}"/>
              </a:ext>
            </a:extLst>
          </p:cNvPr>
          <p:cNvSpPr>
            <a:spLocks noGrp="1"/>
          </p:cNvSpPr>
          <p:nvPr>
            <p:ph type="title"/>
          </p:nvPr>
        </p:nvSpPr>
        <p:spPr>
          <a:xfrm>
            <a:off x="952500" y="232873"/>
            <a:ext cx="10287000" cy="1147762"/>
          </a:xfrm>
        </p:spPr>
        <p:txBody>
          <a:bodyPr/>
          <a:lstStyle/>
          <a:p>
            <a:r>
              <a:rPr lang="en-US" dirty="0"/>
              <a:t>We’re snow angels</a:t>
            </a:r>
          </a:p>
        </p:txBody>
      </p:sp>
      <p:pic>
        <p:nvPicPr>
          <p:cNvPr id="10" name="Content Placeholder 9">
            <a:extLst>
              <a:ext uri="{FF2B5EF4-FFF2-40B4-BE49-F238E27FC236}">
                <a16:creationId xmlns:a16="http://schemas.microsoft.com/office/drawing/2014/main" id="{E149DD30-1C30-8103-64A3-F423CE0E3895}"/>
              </a:ext>
            </a:extLst>
          </p:cNvPr>
          <p:cNvPicPr>
            <a:picLocks noGrp="1" noChangeAspect="1"/>
          </p:cNvPicPr>
          <p:nvPr>
            <p:ph idx="1"/>
          </p:nvPr>
        </p:nvPicPr>
        <p:blipFill>
          <a:blip r:embed="rId2"/>
          <a:stretch>
            <a:fillRect/>
          </a:stretch>
        </p:blipFill>
        <p:spPr>
          <a:xfrm>
            <a:off x="686401" y="2645754"/>
            <a:ext cx="10819198" cy="3594623"/>
          </a:xfrm>
          <a:ln w="12700">
            <a:solidFill>
              <a:schemeClr val="tx1"/>
            </a:solidFill>
          </a:ln>
        </p:spPr>
      </p:pic>
      <p:sp>
        <p:nvSpPr>
          <p:cNvPr id="12" name="TextBox 11">
            <a:extLst>
              <a:ext uri="{FF2B5EF4-FFF2-40B4-BE49-F238E27FC236}">
                <a16:creationId xmlns:a16="http://schemas.microsoft.com/office/drawing/2014/main" id="{156E8B2A-B119-9187-AB2F-C43735CEC900}"/>
              </a:ext>
            </a:extLst>
          </p:cNvPr>
          <p:cNvSpPr txBox="1"/>
          <p:nvPr/>
        </p:nvSpPr>
        <p:spPr>
          <a:xfrm>
            <a:off x="952500" y="1591404"/>
            <a:ext cx="9681972" cy="923330"/>
          </a:xfrm>
          <a:prstGeom prst="rect">
            <a:avLst/>
          </a:prstGeom>
          <a:noFill/>
        </p:spPr>
        <p:txBody>
          <a:bodyPr wrap="square">
            <a:spAutoFit/>
          </a:bodyPr>
          <a:lstStyle/>
          <a:p>
            <a:r>
              <a:rPr lang="en-US" dirty="0"/>
              <a:t>Checked other models to see if any could increase accuracy more than 89% to ensure our faith was not misguided… and HALLELUJAH!</a:t>
            </a:r>
          </a:p>
          <a:p>
            <a:endParaRPr lang="en-US" dirty="0"/>
          </a:p>
        </p:txBody>
      </p:sp>
      <p:sp>
        <p:nvSpPr>
          <p:cNvPr id="13" name="Arrow: Down 12">
            <a:extLst>
              <a:ext uri="{FF2B5EF4-FFF2-40B4-BE49-F238E27FC236}">
                <a16:creationId xmlns:a16="http://schemas.microsoft.com/office/drawing/2014/main" id="{344A999A-9B07-20C2-3B59-0E30AD331237}"/>
              </a:ext>
            </a:extLst>
          </p:cNvPr>
          <p:cNvSpPr/>
          <p:nvPr/>
        </p:nvSpPr>
        <p:spPr>
          <a:xfrm>
            <a:off x="6894576" y="2292114"/>
            <a:ext cx="365760" cy="3536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84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D82B-75FA-1701-AD2D-01DE6228D46C}"/>
              </a:ext>
            </a:extLst>
          </p:cNvPr>
          <p:cNvSpPr>
            <a:spLocks noGrp="1"/>
          </p:cNvSpPr>
          <p:nvPr>
            <p:ph type="title"/>
          </p:nvPr>
        </p:nvSpPr>
        <p:spPr>
          <a:xfrm>
            <a:off x="952500" y="196296"/>
            <a:ext cx="10287000" cy="1147762"/>
          </a:xfrm>
        </p:spPr>
        <p:txBody>
          <a:bodyPr/>
          <a:lstStyle/>
          <a:p>
            <a:r>
              <a:rPr lang="en-US" dirty="0"/>
              <a:t>The devil is in the details</a:t>
            </a:r>
          </a:p>
        </p:txBody>
      </p:sp>
      <p:sp>
        <p:nvSpPr>
          <p:cNvPr id="3" name="Content Placeholder 2">
            <a:extLst>
              <a:ext uri="{FF2B5EF4-FFF2-40B4-BE49-F238E27FC236}">
                <a16:creationId xmlns:a16="http://schemas.microsoft.com/office/drawing/2014/main" id="{F8F414D1-ADD7-5406-974D-9A8A826C7200}"/>
              </a:ext>
            </a:extLst>
          </p:cNvPr>
          <p:cNvSpPr>
            <a:spLocks noGrp="1"/>
          </p:cNvSpPr>
          <p:nvPr>
            <p:ph idx="1"/>
          </p:nvPr>
        </p:nvSpPr>
        <p:spPr>
          <a:xfrm>
            <a:off x="952500" y="1563625"/>
            <a:ext cx="10550652" cy="4613338"/>
          </a:xfrm>
        </p:spPr>
        <p:txBody>
          <a:bodyPr>
            <a:normAutofit fontScale="92500" lnSpcReduction="20000"/>
          </a:bodyPr>
          <a:lstStyle/>
          <a:p>
            <a:r>
              <a:rPr lang="en-US" dirty="0"/>
              <a:t>During the process of fine tuning the machine models we learned that where you live matters</a:t>
            </a:r>
          </a:p>
          <a:p>
            <a:r>
              <a:rPr lang="en-US" dirty="0"/>
              <a:t>Additionally, being a woman between the ages of 10 – 55, you were more likely to become a victim of violent crime or theft</a:t>
            </a:r>
          </a:p>
          <a:p>
            <a:r>
              <a:rPr lang="en-US" dirty="0"/>
              <a:t>However, during the fine tuning process, we made note of various features that seemed to increase accuracy, even though they did not get us to the final goal of over 80% </a:t>
            </a:r>
          </a:p>
          <a:p>
            <a:r>
              <a:rPr lang="en-US" dirty="0"/>
              <a:t>During that process we suspected that these features may have some importance and in our granular analysis, and we chose to explore them</a:t>
            </a:r>
          </a:p>
          <a:p>
            <a:r>
              <a:rPr lang="en-US" dirty="0"/>
              <a:t>Some of these features include:</a:t>
            </a:r>
          </a:p>
          <a:p>
            <a:pPr marL="457200"/>
            <a:r>
              <a:rPr lang="en-US" dirty="0"/>
              <a:t>Crimes against children, including those under the age of 10</a:t>
            </a:r>
          </a:p>
          <a:p>
            <a:pPr marL="457200"/>
            <a:r>
              <a:rPr lang="en-US" dirty="0"/>
              <a:t>Lynching, which there weren’t enough data points to carry weight in our model</a:t>
            </a:r>
          </a:p>
          <a:p>
            <a:pPr marL="457200"/>
            <a:r>
              <a:rPr lang="en-US" dirty="0"/>
              <a:t>Females were more likely to be a victim when compared to men, but crimes against men cannot be ignored</a:t>
            </a:r>
          </a:p>
          <a:p>
            <a:r>
              <a:rPr lang="en-US" dirty="0"/>
              <a:t>We applied what we discovered in fine tuning the machine learning model as the basis to analyze the Los Angeles crime data</a:t>
            </a:r>
          </a:p>
        </p:txBody>
      </p:sp>
    </p:spTree>
    <p:extLst>
      <p:ext uri="{BB962C8B-B14F-4D97-AF65-F5344CB8AC3E}">
        <p14:creationId xmlns:p14="http://schemas.microsoft.com/office/powerpoint/2010/main" val="406546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974D-B349-4A1B-9412-1EE5593B03CB}"/>
              </a:ext>
            </a:extLst>
          </p:cNvPr>
          <p:cNvSpPr>
            <a:spLocks noGrp="1"/>
          </p:cNvSpPr>
          <p:nvPr>
            <p:ph type="title"/>
          </p:nvPr>
        </p:nvSpPr>
        <p:spPr>
          <a:xfrm>
            <a:off x="952500" y="757238"/>
            <a:ext cx="10287000" cy="586820"/>
          </a:xfrm>
        </p:spPr>
        <p:txBody>
          <a:bodyPr/>
          <a:lstStyle/>
          <a:p>
            <a:r>
              <a:rPr lang="en-US" dirty="0"/>
              <a:t>Crime Analysis</a:t>
            </a:r>
          </a:p>
        </p:txBody>
      </p:sp>
      <p:pic>
        <p:nvPicPr>
          <p:cNvPr id="9" name="Picture 8">
            <a:extLst>
              <a:ext uri="{FF2B5EF4-FFF2-40B4-BE49-F238E27FC236}">
                <a16:creationId xmlns:a16="http://schemas.microsoft.com/office/drawing/2014/main" id="{2E0DDB42-4C0F-BA81-3108-69E6E09F4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26" y="1344057"/>
            <a:ext cx="5444645" cy="3593703"/>
          </a:xfrm>
          <a:prstGeom prst="rect">
            <a:avLst/>
          </a:prstGeom>
        </p:spPr>
      </p:pic>
      <p:pic>
        <p:nvPicPr>
          <p:cNvPr id="11" name="Picture 10">
            <a:extLst>
              <a:ext uri="{FF2B5EF4-FFF2-40B4-BE49-F238E27FC236}">
                <a16:creationId xmlns:a16="http://schemas.microsoft.com/office/drawing/2014/main" id="{83706015-845C-4E75-1A7F-A6351CEA4A8E}"/>
              </a:ext>
            </a:extLst>
          </p:cNvPr>
          <p:cNvPicPr>
            <a:picLocks noChangeAspect="1"/>
          </p:cNvPicPr>
          <p:nvPr/>
        </p:nvPicPr>
        <p:blipFill rotWithShape="1">
          <a:blip r:embed="rId4">
            <a:extLst>
              <a:ext uri="{28A0092B-C50C-407E-A947-70E740481C1C}">
                <a14:useLocalDpi xmlns:a14="http://schemas.microsoft.com/office/drawing/2010/main" val="0"/>
              </a:ext>
            </a:extLst>
          </a:blip>
          <a:srcRect l="11779" r="13225"/>
          <a:stretch/>
        </p:blipFill>
        <p:spPr>
          <a:xfrm>
            <a:off x="6536727" y="2816352"/>
            <a:ext cx="4702773" cy="3762373"/>
          </a:xfrm>
          <a:prstGeom prst="rect">
            <a:avLst/>
          </a:prstGeom>
        </p:spPr>
      </p:pic>
      <p:sp>
        <p:nvSpPr>
          <p:cNvPr id="16" name="TextBox 15">
            <a:extLst>
              <a:ext uri="{FF2B5EF4-FFF2-40B4-BE49-F238E27FC236}">
                <a16:creationId xmlns:a16="http://schemas.microsoft.com/office/drawing/2014/main" id="{0A1BE852-9342-860B-24B9-C2D848C0F2A8}"/>
              </a:ext>
            </a:extLst>
          </p:cNvPr>
          <p:cNvSpPr txBox="1"/>
          <p:nvPr/>
        </p:nvSpPr>
        <p:spPr>
          <a:xfrm>
            <a:off x="6681217" y="1485404"/>
            <a:ext cx="4645446" cy="923330"/>
          </a:xfrm>
          <a:prstGeom prst="rect">
            <a:avLst/>
          </a:prstGeom>
          <a:noFill/>
        </p:spPr>
        <p:txBody>
          <a:bodyPr wrap="square" rtlCol="0">
            <a:spAutoFit/>
          </a:bodyPr>
          <a:lstStyle/>
          <a:p>
            <a:r>
              <a:rPr lang="en-US" dirty="0"/>
              <a:t>Los Angeles most common Crime per category is Theft with a total count of 273K incident between the years 2020-2024</a:t>
            </a:r>
          </a:p>
        </p:txBody>
      </p:sp>
      <p:sp>
        <p:nvSpPr>
          <p:cNvPr id="17" name="TextBox 16">
            <a:extLst>
              <a:ext uri="{FF2B5EF4-FFF2-40B4-BE49-F238E27FC236}">
                <a16:creationId xmlns:a16="http://schemas.microsoft.com/office/drawing/2014/main" id="{AE8C06D7-018E-30BA-DF26-D3D46D00C551}"/>
              </a:ext>
            </a:extLst>
          </p:cNvPr>
          <p:cNvSpPr txBox="1"/>
          <p:nvPr/>
        </p:nvSpPr>
        <p:spPr>
          <a:xfrm>
            <a:off x="609425" y="5052278"/>
            <a:ext cx="5444645" cy="1477328"/>
          </a:xfrm>
          <a:prstGeom prst="rect">
            <a:avLst/>
          </a:prstGeom>
          <a:noFill/>
        </p:spPr>
        <p:txBody>
          <a:bodyPr wrap="square" rtlCol="0">
            <a:spAutoFit/>
          </a:bodyPr>
          <a:lstStyle/>
          <a:p>
            <a:r>
              <a:rPr lang="en-US" dirty="0"/>
              <a:t>Our data also included the ages of the victims, which helped us identify the generation most affected by crime. Millennials are the generation with the highest percentage of crime victims at 31%, followed by Gen Alpha at 26.2%</a:t>
            </a:r>
          </a:p>
        </p:txBody>
      </p:sp>
    </p:spTree>
    <p:extLst>
      <p:ext uri="{BB962C8B-B14F-4D97-AF65-F5344CB8AC3E}">
        <p14:creationId xmlns:p14="http://schemas.microsoft.com/office/powerpoint/2010/main" val="3376382498"/>
      </p:ext>
    </p:extLst>
  </p:cSld>
  <p:clrMapOvr>
    <a:masterClrMapping/>
  </p:clrMapOvr>
</p:sld>
</file>

<file path=ppt/theme/theme1.xml><?xml version="1.0" encoding="utf-8"?>
<a:theme xmlns:a="http://schemas.openxmlformats.org/drawingml/2006/main" name="AfterglowVTI">
  <a:themeElements>
    <a:clrScheme name="AnalogousFromDarkSeedLeftStep">
      <a:dk1>
        <a:srgbClr val="000000"/>
      </a:dk1>
      <a:lt1>
        <a:srgbClr val="FFFFFF"/>
      </a:lt1>
      <a:dk2>
        <a:srgbClr val="41242C"/>
      </a:dk2>
      <a:lt2>
        <a:srgbClr val="E7E2E8"/>
      </a:lt2>
      <a:accent1>
        <a:srgbClr val="32B821"/>
      </a:accent1>
      <a:accent2>
        <a:srgbClr val="69B414"/>
      </a:accent2>
      <a:accent3>
        <a:srgbClr val="9FA61E"/>
      </a:accent3>
      <a:accent4>
        <a:srgbClr val="D59017"/>
      </a:accent4>
      <a:accent5>
        <a:srgbClr val="E75329"/>
      </a:accent5>
      <a:accent6>
        <a:srgbClr val="D5173D"/>
      </a:accent6>
      <a:hlink>
        <a:srgbClr val="BB6D3C"/>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1735711-3074-40fb-abee-245951e65a67}" enabled="1" method="Standard" siteId="{490bf92a-5045-4d52-9812-6b2f8bf300da}" contentBits="0" removed="0"/>
</clbl:labelList>
</file>

<file path=docProps/app.xml><?xml version="1.0" encoding="utf-8"?>
<Properties xmlns="http://schemas.openxmlformats.org/officeDocument/2006/extended-properties" xmlns:vt="http://schemas.openxmlformats.org/officeDocument/2006/docPropsVTypes">
  <Template>Ion Boardroom</Template>
  <TotalTime>902</TotalTime>
  <Words>1675</Words>
  <Application>Microsoft Office PowerPoint</Application>
  <PresentationFormat>Widescreen</PresentationFormat>
  <Paragraphs>123</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Trade Gothic Next Cond</vt:lpstr>
      <vt:lpstr>Trade Gothic Next Light</vt:lpstr>
      <vt:lpstr>-webkit-standard</vt:lpstr>
      <vt:lpstr>AfterglowVTI</vt:lpstr>
      <vt:lpstr>WE-R-NO-ANGELS</vt:lpstr>
      <vt:lpstr>Crime in the city of angels 2020 - 2024</vt:lpstr>
      <vt:lpstr>Divine inspiration (Data Sources):</vt:lpstr>
      <vt:lpstr>Harps and halos(Tools used):</vt:lpstr>
      <vt:lpstr>Little Demons(Challenges)</vt:lpstr>
      <vt:lpstr>Spreading our wings – machine learning</vt:lpstr>
      <vt:lpstr>We’re snow angels</vt:lpstr>
      <vt:lpstr>The devil is in the details</vt:lpstr>
      <vt:lpstr>Crime Analysis</vt:lpstr>
      <vt:lpstr>Crime over Time</vt:lpstr>
      <vt:lpstr>Crime per area</vt:lpstr>
      <vt:lpstr>Data Analysis – Top crime area and crimes</vt:lpstr>
      <vt:lpstr>Data Analysis – Not-So-Angelic Appearances:</vt:lpstr>
      <vt:lpstr>The “Other” Side of LA Crime:</vt:lpstr>
      <vt:lpstr>Revelations - Lynching</vt:lpstr>
      <vt:lpstr>Revelations – inciting a riot</vt:lpstr>
      <vt:lpstr>Revelations – VULNERABLE angels</vt:lpstr>
      <vt:lpstr>Conclusions – the heavens opened</vt:lpstr>
      <vt:lpstr>Thank you to *our* angels!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WE-R-NO-ANGELS</dc:title>
  <dc:creator>Kathleen Snider-Belinski</dc:creator>
  <cp:lastModifiedBy>Snigdha Ratnakara</cp:lastModifiedBy>
  <cp:revision>14</cp:revision>
  <dcterms:created xsi:type="dcterms:W3CDTF">2024-06-19T01:05:32Z</dcterms:created>
  <dcterms:modified xsi:type="dcterms:W3CDTF">2024-06-28T02:59:51Z</dcterms:modified>
</cp:coreProperties>
</file>